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8" r:id="rId9"/>
    <p:sldId id="307" r:id="rId10"/>
    <p:sldId id="279" r:id="rId11"/>
    <p:sldId id="271" r:id="rId12"/>
    <p:sldId id="309" r:id="rId13"/>
    <p:sldId id="308" r:id="rId14"/>
    <p:sldId id="311" r:id="rId15"/>
    <p:sldId id="312" r:id="rId16"/>
    <p:sldId id="310" r:id="rId17"/>
    <p:sldId id="267" r:id="rId18"/>
    <p:sldId id="284" r:id="rId19"/>
  </p:sldIdLst>
  <p:sldSz cx="9144000" cy="5143500" type="screen16x9"/>
  <p:notesSz cx="6858000" cy="9144000"/>
  <p:embeddedFontLst>
    <p:embeddedFont>
      <p:font typeface="Anaheim" panose="020B0604020202020204" charset="-18"/>
      <p:regular r:id="rId21"/>
    </p:embeddedFont>
    <p:embeddedFont>
      <p:font typeface="Nunito Light" panose="020B0604020202020204" charset="-18"/>
      <p:regular r:id="rId22"/>
      <p:italic r:id="rId23"/>
    </p:embeddedFont>
    <p:embeddedFont>
      <p:font typeface="Montserrat Black" panose="020B0604020202020204" charset="-18"/>
      <p:bold r:id="rId24"/>
      <p:boldItalic r:id="rId25"/>
    </p:embeddedFont>
    <p:embeddedFont>
      <p:font typeface="Montserrat" panose="020B0604020202020204" charset="-18"/>
      <p:regular r:id="rId26"/>
      <p:bold r:id="rId27"/>
      <p:italic r:id="rId28"/>
      <p:boldItalic r:id="rId29"/>
    </p:embeddedFont>
    <p:embeddedFont>
      <p:font typeface="PT Sans" panose="020B0604020202020204" charset="-18"/>
      <p:regular r:id="rId30"/>
      <p:bold r:id="rId31"/>
      <p:italic r:id="rId32"/>
      <p:boldItalic r:id="rId33"/>
    </p:embeddedFont>
    <p:embeddedFont>
      <p:font typeface="Bebas Neue" panose="020B0604020202020204" charset="-18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D2DD2-8887-45F8-A684-F7DD5EFA835F}" v="265" dt="2023-01-31T22:20:34.541"/>
  </p1510:revLst>
</p1510:revInfo>
</file>

<file path=ppt/tableStyles.xml><?xml version="1.0" encoding="utf-8"?>
<a:tblStyleLst xmlns:a="http://schemas.openxmlformats.org/drawingml/2006/main" def="{4DDCB424-B9B2-4A52-8E75-5D4A949FC9D0}">
  <a:tblStyle styleId="{4DDCB424-B9B2-4A52-8E75-5D4A949FC9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099" autoAdjust="0"/>
  </p:normalViewPr>
  <p:slideViewPr>
    <p:cSldViewPr snapToGrid="0">
      <p:cViewPr>
        <p:scale>
          <a:sx n="76" d="100"/>
          <a:sy n="76" d="100"/>
        </p:scale>
        <p:origin x="16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8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197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200" dirty="0"/>
              <a:t>PROJEKT</a:t>
            </a:r>
            <a:r>
              <a:rPr lang="en" sz="52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pl-PL" sz="5200" dirty="0">
                <a:latin typeface="Montserrat Black"/>
                <a:ea typeface="Montserrat Black"/>
                <a:cs typeface="Montserrat Black"/>
                <a:sym typeface="Montserrat Black"/>
              </a:rPr>
              <a:t/>
            </a:r>
            <a:br>
              <a:rPr lang="pl-PL" sz="52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pl-PL" sz="2800" dirty="0">
                <a:latin typeface="Montserrat"/>
                <a:ea typeface="Montserrat"/>
                <a:cs typeface="Montserrat"/>
                <a:sym typeface="Montserrat"/>
              </a:rPr>
              <a:t>Wykrywanie zmian skórnych łagodnych i złośliwych przy pomocy sieci CNN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Biocybernetyka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Weronika Bogacka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Kaja Kotala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Szymon </a:t>
            </a:r>
            <a:r>
              <a:rPr lang="pl-PL" dirty="0" err="1"/>
              <a:t>Tylnicki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550960" y="137962"/>
            <a:ext cx="1025811" cy="9321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58"/>
          <p:cNvSpPr txBox="1">
            <a:spLocks noGrp="1"/>
          </p:cNvSpPr>
          <p:nvPr>
            <p:ph type="title"/>
          </p:nvPr>
        </p:nvSpPr>
        <p:spPr>
          <a:xfrm>
            <a:off x="639030" y="398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SCHEMAT BLOKOWY ALGORYTMU</a:t>
            </a:r>
            <a:endParaRPr dirty="0"/>
          </a:p>
        </p:txBody>
      </p:sp>
      <p:sp>
        <p:nvSpPr>
          <p:cNvPr id="1983" name="Google Shape;1983;p58"/>
          <p:cNvSpPr/>
          <p:nvPr/>
        </p:nvSpPr>
        <p:spPr>
          <a:xfrm>
            <a:off x="7171610" y="1197669"/>
            <a:ext cx="1215427" cy="433866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58"/>
          <p:cNvSpPr/>
          <p:nvPr/>
        </p:nvSpPr>
        <p:spPr>
          <a:xfrm>
            <a:off x="6782970" y="1629630"/>
            <a:ext cx="1604067" cy="4445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58"/>
          <p:cNvSpPr/>
          <p:nvPr/>
        </p:nvSpPr>
        <p:spPr>
          <a:xfrm>
            <a:off x="6323835" y="2095863"/>
            <a:ext cx="2027311" cy="44761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58"/>
          <p:cNvSpPr txBox="1"/>
          <p:nvPr/>
        </p:nvSpPr>
        <p:spPr>
          <a:xfrm>
            <a:off x="515778" y="1212107"/>
            <a:ext cx="297072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l-PL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Wczytanie danych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7" name="Google Shape;1987;p58"/>
          <p:cNvSpPr txBox="1"/>
          <p:nvPr/>
        </p:nvSpPr>
        <p:spPr>
          <a:xfrm>
            <a:off x="3707923" y="1237704"/>
            <a:ext cx="1249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1</a:t>
            </a:r>
            <a:endParaRPr sz="18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88" name="Google Shape;1988;p58"/>
          <p:cNvSpPr txBox="1"/>
          <p:nvPr/>
        </p:nvSpPr>
        <p:spPr>
          <a:xfrm>
            <a:off x="653694" y="1656324"/>
            <a:ext cx="293173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Przygotowanie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danych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9" name="Google Shape;1989;p58"/>
          <p:cNvSpPr txBox="1"/>
          <p:nvPr/>
        </p:nvSpPr>
        <p:spPr>
          <a:xfrm>
            <a:off x="3754983" y="1685568"/>
            <a:ext cx="1249955" cy="35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2</a:t>
            </a:r>
            <a:endParaRPr sz="18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90" name="Google Shape;1990;p58"/>
          <p:cNvSpPr txBox="1"/>
          <p:nvPr/>
        </p:nvSpPr>
        <p:spPr>
          <a:xfrm>
            <a:off x="688804" y="2077621"/>
            <a:ext cx="285966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l-PL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Tworzenie modelu sieci neuronowej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1" name="Google Shape;1991;p58"/>
          <p:cNvSpPr txBox="1"/>
          <p:nvPr/>
        </p:nvSpPr>
        <p:spPr>
          <a:xfrm>
            <a:off x="3744549" y="2162288"/>
            <a:ext cx="1255631" cy="3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3</a:t>
            </a:r>
            <a:endParaRPr sz="18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992" name="Google Shape;1992;p58"/>
          <p:cNvCxnSpPr>
            <a:cxnSpLocks/>
            <a:stCxn id="1987" idx="3"/>
            <a:endCxn id="1983" idx="1"/>
          </p:cNvCxnSpPr>
          <p:nvPr/>
        </p:nvCxnSpPr>
        <p:spPr>
          <a:xfrm flipV="1">
            <a:off x="4957879" y="1414602"/>
            <a:ext cx="2213731" cy="776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93" name="Google Shape;1993;p58"/>
          <p:cNvCxnSpPr>
            <a:cxnSpLocks/>
            <a:stCxn id="1989" idx="3"/>
            <a:endCxn id="1984" idx="1"/>
          </p:cNvCxnSpPr>
          <p:nvPr/>
        </p:nvCxnSpPr>
        <p:spPr>
          <a:xfrm flipV="1">
            <a:off x="5004938" y="1851880"/>
            <a:ext cx="1778032" cy="1301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94" name="Google Shape;1994;p58"/>
          <p:cNvCxnSpPr>
            <a:cxnSpLocks/>
            <a:stCxn id="1991" idx="3"/>
            <a:endCxn id="1985" idx="1"/>
          </p:cNvCxnSpPr>
          <p:nvPr/>
        </p:nvCxnSpPr>
        <p:spPr>
          <a:xfrm>
            <a:off x="5000180" y="2317459"/>
            <a:ext cx="1323655" cy="220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995" name="Google Shape;1995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96" name="Google Shape;199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58"/>
          <p:cNvGrpSpPr/>
          <p:nvPr/>
        </p:nvGrpSpPr>
        <p:grpSpPr>
          <a:xfrm>
            <a:off x="6349499" y="897979"/>
            <a:ext cx="76825" cy="76800"/>
            <a:chOff x="3104875" y="1099400"/>
            <a:chExt cx="76825" cy="76800"/>
          </a:xfrm>
        </p:grpSpPr>
        <p:sp>
          <p:nvSpPr>
            <p:cNvPr id="1999" name="Google Shape;199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1" name="Google Shape;2001;p58"/>
          <p:cNvGrpSpPr/>
          <p:nvPr/>
        </p:nvGrpSpPr>
        <p:grpSpPr>
          <a:xfrm>
            <a:off x="931694" y="3208962"/>
            <a:ext cx="76825" cy="76800"/>
            <a:chOff x="3104875" y="1099400"/>
            <a:chExt cx="76825" cy="76800"/>
          </a:xfrm>
        </p:grpSpPr>
        <p:sp>
          <p:nvSpPr>
            <p:cNvPr id="2002" name="Google Shape;200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4" name="Google Shape;2004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129075" y="3586223"/>
            <a:ext cx="681786" cy="60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344078" y="243473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6" name="Google Shape;2006;p58"/>
          <p:cNvGrpSpPr/>
          <p:nvPr/>
        </p:nvGrpSpPr>
        <p:grpSpPr>
          <a:xfrm>
            <a:off x="7948325" y="1675097"/>
            <a:ext cx="326772" cy="346235"/>
            <a:chOff x="1246535" y="1431577"/>
            <a:chExt cx="525871" cy="601957"/>
          </a:xfrm>
        </p:grpSpPr>
        <p:sp>
          <p:nvSpPr>
            <p:cNvPr id="2007" name="Google Shape;2007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7943104" y="2144461"/>
            <a:ext cx="304227" cy="357182"/>
            <a:chOff x="2636386" y="3145176"/>
            <a:chExt cx="478408" cy="601990"/>
          </a:xfrm>
        </p:grpSpPr>
        <p:sp>
          <p:nvSpPr>
            <p:cNvPr id="2022" name="Google Shape;2022;p58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58"/>
          <p:cNvGrpSpPr/>
          <p:nvPr/>
        </p:nvGrpSpPr>
        <p:grpSpPr>
          <a:xfrm>
            <a:off x="7939570" y="1222756"/>
            <a:ext cx="257409" cy="375662"/>
            <a:chOff x="3375624" y="3145176"/>
            <a:chExt cx="388657" cy="601990"/>
          </a:xfrm>
        </p:grpSpPr>
        <p:sp>
          <p:nvSpPr>
            <p:cNvPr id="2028" name="Google Shape;2028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F0F1019-3368-5AA9-ED89-422600FDFC50}"/>
              </a:ext>
            </a:extLst>
          </p:cNvPr>
          <p:cNvSpPr txBox="1"/>
          <p:nvPr/>
        </p:nvSpPr>
        <p:spPr>
          <a:xfrm>
            <a:off x="3754984" y="2566304"/>
            <a:ext cx="1255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4</a:t>
            </a:r>
          </a:p>
        </p:txBody>
      </p:sp>
      <p:sp>
        <p:nvSpPr>
          <p:cNvPr id="9" name="Google Shape;1985;p58">
            <a:extLst>
              <a:ext uri="{FF2B5EF4-FFF2-40B4-BE49-F238E27FC236}">
                <a16:creationId xmlns:a16="http://schemas.microsoft.com/office/drawing/2014/main" id="{D1199E97-9B9A-12D8-4C16-833D811F9B04}"/>
              </a:ext>
            </a:extLst>
          </p:cNvPr>
          <p:cNvSpPr/>
          <p:nvPr/>
        </p:nvSpPr>
        <p:spPr>
          <a:xfrm>
            <a:off x="6046673" y="2540943"/>
            <a:ext cx="2340364" cy="430491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AD45678-009D-0876-68A7-77C2AFEBAA08}"/>
              </a:ext>
            </a:extLst>
          </p:cNvPr>
          <p:cNvSpPr txBox="1"/>
          <p:nvPr/>
        </p:nvSpPr>
        <p:spPr>
          <a:xfrm>
            <a:off x="1803074" y="2582164"/>
            <a:ext cx="202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tx1"/>
                </a:solidFill>
                <a:effectLst/>
                <a:latin typeface="Montserrat" panose="00000500000000000000" pitchFamily="2" charset="-18"/>
                <a:ea typeface="Times New Roman" panose="02020603050405020304" pitchFamily="18" charset="0"/>
              </a:rPr>
              <a:t>Trenowanie modelu na danych treningowych.</a:t>
            </a:r>
            <a:endParaRPr lang="pl-PL" sz="1100" dirty="0">
              <a:solidFill>
                <a:schemeClr val="tx1"/>
              </a:solidFill>
              <a:effectLst/>
              <a:latin typeface="Montserrat" panose="00000500000000000000" pitchFamily="2" charset="-18"/>
              <a:ea typeface="Arial" panose="020B0604020202020204" pitchFamily="34" charset="0"/>
            </a:endParaRPr>
          </a:p>
          <a:p>
            <a:endParaRPr lang="pl-PL" dirty="0"/>
          </a:p>
        </p:txBody>
      </p:sp>
      <p:sp>
        <p:nvSpPr>
          <p:cNvPr id="19" name="Google Shape;1985;p58">
            <a:extLst>
              <a:ext uri="{FF2B5EF4-FFF2-40B4-BE49-F238E27FC236}">
                <a16:creationId xmlns:a16="http://schemas.microsoft.com/office/drawing/2014/main" id="{ADED5A99-69DF-4BE2-C47D-7B67791370EF}"/>
              </a:ext>
            </a:extLst>
          </p:cNvPr>
          <p:cNvSpPr/>
          <p:nvPr/>
        </p:nvSpPr>
        <p:spPr>
          <a:xfrm>
            <a:off x="5794737" y="2973221"/>
            <a:ext cx="2592300" cy="442789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4391707-3122-6830-0CB9-77AC3E38ADB1}"/>
              </a:ext>
            </a:extLst>
          </p:cNvPr>
          <p:cNvSpPr txBox="1"/>
          <p:nvPr/>
        </p:nvSpPr>
        <p:spPr>
          <a:xfrm>
            <a:off x="2184189" y="3059297"/>
            <a:ext cx="125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tx1"/>
                </a:solidFill>
                <a:effectLst/>
                <a:latin typeface="Montserrat" panose="00000500000000000000" pitchFamily="2" charset="-18"/>
                <a:ea typeface="Times New Roman" panose="02020603050405020304" pitchFamily="18" charset="0"/>
              </a:rPr>
              <a:t>Ocena modelu</a:t>
            </a:r>
            <a:endParaRPr lang="pl-PL" sz="1000" dirty="0">
              <a:solidFill>
                <a:schemeClr val="tx1"/>
              </a:solidFill>
              <a:latin typeface="Montserrat" panose="00000500000000000000" pitchFamily="2" charset="-18"/>
            </a:endParaRPr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BCF14C0E-BCD2-15C0-6726-54D31E92D791}"/>
              </a:ext>
            </a:extLst>
          </p:cNvPr>
          <p:cNvSpPr txBox="1"/>
          <p:nvPr/>
        </p:nvSpPr>
        <p:spPr>
          <a:xfrm>
            <a:off x="3744552" y="3014168"/>
            <a:ext cx="1255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5</a:t>
            </a:r>
          </a:p>
        </p:txBody>
      </p:sp>
      <p:cxnSp>
        <p:nvCxnSpPr>
          <p:cNvPr id="46" name="Google Shape;1994;p58">
            <a:extLst>
              <a:ext uri="{FF2B5EF4-FFF2-40B4-BE49-F238E27FC236}">
                <a16:creationId xmlns:a16="http://schemas.microsoft.com/office/drawing/2014/main" id="{475B72C3-E15B-D72A-FC85-3AB33D1AB26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010614" y="2750970"/>
            <a:ext cx="1036059" cy="521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2" name="Google Shape;1994;p58">
            <a:extLst>
              <a:ext uri="{FF2B5EF4-FFF2-40B4-BE49-F238E27FC236}">
                <a16:creationId xmlns:a16="http://schemas.microsoft.com/office/drawing/2014/main" id="{A13BFEF6-FA0F-1D1A-778C-5A8EF699F888}"/>
              </a:ext>
            </a:extLst>
          </p:cNvPr>
          <p:cNvCxnSpPr>
            <a:cxnSpLocks/>
            <a:stCxn id="45" idx="3"/>
            <a:endCxn id="19" idx="1"/>
          </p:cNvCxnSpPr>
          <p:nvPr/>
        </p:nvCxnSpPr>
        <p:spPr>
          <a:xfrm flipV="1">
            <a:off x="5000182" y="3194616"/>
            <a:ext cx="794555" cy="421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63" name="pole tekstowe 62">
            <a:extLst>
              <a:ext uri="{FF2B5EF4-FFF2-40B4-BE49-F238E27FC236}">
                <a16:creationId xmlns:a16="http://schemas.microsoft.com/office/drawing/2014/main" id="{85A9FFD4-CC70-1C77-4FA9-CE74E6060B87}"/>
              </a:ext>
            </a:extLst>
          </p:cNvPr>
          <p:cNvSpPr txBox="1"/>
          <p:nvPr/>
        </p:nvSpPr>
        <p:spPr>
          <a:xfrm>
            <a:off x="3754984" y="3469231"/>
            <a:ext cx="1255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6</a:t>
            </a:r>
          </a:p>
        </p:txBody>
      </p:sp>
      <p:sp>
        <p:nvSpPr>
          <p:cNvPr id="1920" name="Google Shape;1985;p58">
            <a:extLst>
              <a:ext uri="{FF2B5EF4-FFF2-40B4-BE49-F238E27FC236}">
                <a16:creationId xmlns:a16="http://schemas.microsoft.com/office/drawing/2014/main" id="{C6FDF3E9-081E-21C4-3429-C380D9411466}"/>
              </a:ext>
            </a:extLst>
          </p:cNvPr>
          <p:cNvSpPr/>
          <p:nvPr/>
        </p:nvSpPr>
        <p:spPr>
          <a:xfrm>
            <a:off x="5608442" y="3432502"/>
            <a:ext cx="2778595" cy="442789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0" name="Google Shape;1994;p58">
            <a:extLst>
              <a:ext uri="{FF2B5EF4-FFF2-40B4-BE49-F238E27FC236}">
                <a16:creationId xmlns:a16="http://schemas.microsoft.com/office/drawing/2014/main" id="{DB62B062-2F86-A70C-4709-C12531033038}"/>
              </a:ext>
            </a:extLst>
          </p:cNvPr>
          <p:cNvCxnSpPr>
            <a:cxnSpLocks/>
            <a:stCxn id="63" idx="3"/>
            <a:endCxn id="1920" idx="1"/>
          </p:cNvCxnSpPr>
          <p:nvPr/>
        </p:nvCxnSpPr>
        <p:spPr>
          <a:xfrm>
            <a:off x="5010614" y="3653897"/>
            <a:ext cx="59782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974" name="pole tekstowe 1973">
            <a:extLst>
              <a:ext uri="{FF2B5EF4-FFF2-40B4-BE49-F238E27FC236}">
                <a16:creationId xmlns:a16="http://schemas.microsoft.com/office/drawing/2014/main" id="{BE75CC5D-5957-6E4B-06F5-7C43092235A2}"/>
              </a:ext>
            </a:extLst>
          </p:cNvPr>
          <p:cNvSpPr txBox="1"/>
          <p:nvPr/>
        </p:nvSpPr>
        <p:spPr>
          <a:xfrm>
            <a:off x="1803074" y="3381031"/>
            <a:ext cx="176321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tx1"/>
                </a:solidFill>
                <a:effectLst/>
                <a:latin typeface="Montserrat" panose="00000500000000000000" pitchFamily="2" charset="-18"/>
                <a:ea typeface="Times New Roman" panose="02020603050405020304" pitchFamily="18" charset="0"/>
              </a:rPr>
              <a:t>Użycie modelu do predykcji na danych testowych.</a:t>
            </a:r>
            <a:endParaRPr lang="pl-PL" sz="1100" dirty="0">
              <a:solidFill>
                <a:schemeClr val="tx1"/>
              </a:solidFill>
              <a:effectLst/>
              <a:latin typeface="Montserrat" panose="00000500000000000000" pitchFamily="2" charset="-18"/>
              <a:ea typeface="Arial" panose="020B0604020202020204" pitchFamily="34" charset="0"/>
            </a:endParaRPr>
          </a:p>
          <a:p>
            <a:endParaRPr lang="pl-PL" dirty="0"/>
          </a:p>
        </p:txBody>
      </p:sp>
      <p:grpSp>
        <p:nvGrpSpPr>
          <p:cNvPr id="1975" name="Google Shape;2396;p64">
            <a:extLst>
              <a:ext uri="{FF2B5EF4-FFF2-40B4-BE49-F238E27FC236}">
                <a16:creationId xmlns:a16="http://schemas.microsoft.com/office/drawing/2014/main" id="{39F55B97-F7EE-0170-6CBB-6D5FB59F43E4}"/>
              </a:ext>
            </a:extLst>
          </p:cNvPr>
          <p:cNvGrpSpPr/>
          <p:nvPr/>
        </p:nvGrpSpPr>
        <p:grpSpPr>
          <a:xfrm>
            <a:off x="7948325" y="2582773"/>
            <a:ext cx="262697" cy="334576"/>
            <a:chOff x="6162888" y="1431577"/>
            <a:chExt cx="414295" cy="601990"/>
          </a:xfrm>
        </p:grpSpPr>
        <p:sp>
          <p:nvSpPr>
            <p:cNvPr id="1976" name="Google Shape;2397;p64">
              <a:extLst>
                <a:ext uri="{FF2B5EF4-FFF2-40B4-BE49-F238E27FC236}">
                  <a16:creationId xmlns:a16="http://schemas.microsoft.com/office/drawing/2014/main" id="{9502A9E2-6D6A-0606-278B-A00987B939DA}"/>
                </a:ext>
              </a:extLst>
            </p:cNvPr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2398;p64">
              <a:extLst>
                <a:ext uri="{FF2B5EF4-FFF2-40B4-BE49-F238E27FC236}">
                  <a16:creationId xmlns:a16="http://schemas.microsoft.com/office/drawing/2014/main" id="{468245D3-F5D2-26FA-05FD-1E388559AB8E}"/>
                </a:ext>
              </a:extLst>
            </p:cNvPr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2399;p64">
              <a:extLst>
                <a:ext uri="{FF2B5EF4-FFF2-40B4-BE49-F238E27FC236}">
                  <a16:creationId xmlns:a16="http://schemas.microsoft.com/office/drawing/2014/main" id="{6A3DEA38-AF58-1645-9667-6495F89E1E70}"/>
                </a:ext>
              </a:extLst>
            </p:cNvPr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2400;p64">
              <a:extLst>
                <a:ext uri="{FF2B5EF4-FFF2-40B4-BE49-F238E27FC236}">
                  <a16:creationId xmlns:a16="http://schemas.microsoft.com/office/drawing/2014/main" id="{8DE4D7A2-FECA-EE8D-24D3-DD0688245D44}"/>
                </a:ext>
              </a:extLst>
            </p:cNvPr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2401;p64">
              <a:extLst>
                <a:ext uri="{FF2B5EF4-FFF2-40B4-BE49-F238E27FC236}">
                  <a16:creationId xmlns:a16="http://schemas.microsoft.com/office/drawing/2014/main" id="{F21EB0FF-CD15-E8C8-34A9-4E1A6ABD32B6}"/>
                </a:ext>
              </a:extLst>
            </p:cNvPr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402;p64">
              <a:extLst>
                <a:ext uri="{FF2B5EF4-FFF2-40B4-BE49-F238E27FC236}">
                  <a16:creationId xmlns:a16="http://schemas.microsoft.com/office/drawing/2014/main" id="{20430EF9-2B3D-8A7A-5555-BCA45E82BC8C}"/>
                </a:ext>
              </a:extLst>
            </p:cNvPr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403;p64">
              <a:extLst>
                <a:ext uri="{FF2B5EF4-FFF2-40B4-BE49-F238E27FC236}">
                  <a16:creationId xmlns:a16="http://schemas.microsoft.com/office/drawing/2014/main" id="{51CE4B4E-AC91-7B94-F85E-E73F5A93ACBE}"/>
                </a:ext>
              </a:extLst>
            </p:cNvPr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6" name="Google Shape;2382;p64">
            <a:extLst>
              <a:ext uri="{FF2B5EF4-FFF2-40B4-BE49-F238E27FC236}">
                <a16:creationId xmlns:a16="http://schemas.microsoft.com/office/drawing/2014/main" id="{7514ADEC-12AA-D8B8-1095-59B24A5023E9}"/>
              </a:ext>
            </a:extLst>
          </p:cNvPr>
          <p:cNvGrpSpPr/>
          <p:nvPr/>
        </p:nvGrpSpPr>
        <p:grpSpPr>
          <a:xfrm>
            <a:off x="7956468" y="3059297"/>
            <a:ext cx="233146" cy="290960"/>
            <a:chOff x="5429388" y="1431080"/>
            <a:chExt cx="494726" cy="602023"/>
          </a:xfrm>
        </p:grpSpPr>
        <p:sp>
          <p:nvSpPr>
            <p:cNvPr id="2047" name="Google Shape;2383;p64">
              <a:extLst>
                <a:ext uri="{FF2B5EF4-FFF2-40B4-BE49-F238E27FC236}">
                  <a16:creationId xmlns:a16="http://schemas.microsoft.com/office/drawing/2014/main" id="{5E000697-301A-2323-62D6-188FE87FAA73}"/>
                </a:ext>
              </a:extLst>
            </p:cNvPr>
            <p:cNvSpPr/>
            <p:nvPr/>
          </p:nvSpPr>
          <p:spPr>
            <a:xfrm>
              <a:off x="5764148" y="1712937"/>
              <a:ext cx="26634" cy="36484"/>
            </a:xfrm>
            <a:custGeom>
              <a:avLst/>
              <a:gdLst/>
              <a:ahLst/>
              <a:cxnLst/>
              <a:rect l="l" t="t" r="r" b="b"/>
              <a:pathLst>
                <a:path w="803" h="1100" extrusionOk="0">
                  <a:moveTo>
                    <a:pt x="503" y="1"/>
                  </a:moveTo>
                  <a:cubicBezTo>
                    <a:pt x="394" y="1"/>
                    <a:pt x="292" y="68"/>
                    <a:pt x="253" y="177"/>
                  </a:cubicBezTo>
                  <a:lnTo>
                    <a:pt x="50" y="745"/>
                  </a:lnTo>
                  <a:cubicBezTo>
                    <a:pt x="0" y="882"/>
                    <a:pt x="72" y="1034"/>
                    <a:pt x="211" y="1084"/>
                  </a:cubicBezTo>
                  <a:cubicBezTo>
                    <a:pt x="240" y="1095"/>
                    <a:pt x="270" y="1100"/>
                    <a:pt x="300" y="1100"/>
                  </a:cubicBezTo>
                  <a:cubicBezTo>
                    <a:pt x="410" y="1100"/>
                    <a:pt x="511" y="1032"/>
                    <a:pt x="550" y="923"/>
                  </a:cubicBezTo>
                  <a:lnTo>
                    <a:pt x="754" y="356"/>
                  </a:lnTo>
                  <a:cubicBezTo>
                    <a:pt x="803" y="218"/>
                    <a:pt x="731" y="66"/>
                    <a:pt x="593" y="17"/>
                  </a:cubicBezTo>
                  <a:cubicBezTo>
                    <a:pt x="564" y="6"/>
                    <a:pt x="533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384;p64">
              <a:extLst>
                <a:ext uri="{FF2B5EF4-FFF2-40B4-BE49-F238E27FC236}">
                  <a16:creationId xmlns:a16="http://schemas.microsoft.com/office/drawing/2014/main" id="{6FA2F2FB-0A2C-61A3-8226-43FE8D35AA54}"/>
                </a:ext>
              </a:extLst>
            </p:cNvPr>
            <p:cNvSpPr/>
            <p:nvPr/>
          </p:nvSpPr>
          <p:spPr>
            <a:xfrm>
              <a:off x="5451146" y="1631743"/>
              <a:ext cx="34959" cy="40066"/>
            </a:xfrm>
            <a:custGeom>
              <a:avLst/>
              <a:gdLst/>
              <a:ahLst/>
              <a:cxnLst/>
              <a:rect l="l" t="t" r="r" b="b"/>
              <a:pathLst>
                <a:path w="1054" h="1208" extrusionOk="0">
                  <a:moveTo>
                    <a:pt x="302" y="0"/>
                  </a:moveTo>
                  <a:cubicBezTo>
                    <a:pt x="252" y="0"/>
                    <a:pt x="201" y="15"/>
                    <a:pt x="156" y="45"/>
                  </a:cubicBezTo>
                  <a:cubicBezTo>
                    <a:pt x="33" y="126"/>
                    <a:pt x="0" y="291"/>
                    <a:pt x="81" y="413"/>
                  </a:cubicBezTo>
                  <a:lnTo>
                    <a:pt x="530" y="1089"/>
                  </a:lnTo>
                  <a:cubicBezTo>
                    <a:pt x="580" y="1167"/>
                    <a:pt x="666" y="1208"/>
                    <a:pt x="752" y="1208"/>
                  </a:cubicBezTo>
                  <a:cubicBezTo>
                    <a:pt x="802" y="1208"/>
                    <a:pt x="852" y="1194"/>
                    <a:pt x="898" y="1164"/>
                  </a:cubicBezTo>
                  <a:cubicBezTo>
                    <a:pt x="1021" y="1083"/>
                    <a:pt x="1054" y="917"/>
                    <a:pt x="973" y="795"/>
                  </a:cubicBezTo>
                  <a:lnTo>
                    <a:pt x="524" y="120"/>
                  </a:lnTo>
                  <a:cubicBezTo>
                    <a:pt x="473" y="42"/>
                    <a:pt x="388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385;p64">
              <a:extLst>
                <a:ext uri="{FF2B5EF4-FFF2-40B4-BE49-F238E27FC236}">
                  <a16:creationId xmlns:a16="http://schemas.microsoft.com/office/drawing/2014/main" id="{3208B22E-3E3A-5D35-8D75-9E993593512B}"/>
                </a:ext>
              </a:extLst>
            </p:cNvPr>
            <p:cNvSpPr/>
            <p:nvPr/>
          </p:nvSpPr>
          <p:spPr>
            <a:xfrm>
              <a:off x="5485508" y="1683551"/>
              <a:ext cx="31808" cy="35290"/>
            </a:xfrm>
            <a:custGeom>
              <a:avLst/>
              <a:gdLst/>
              <a:ahLst/>
              <a:cxnLst/>
              <a:rect l="l" t="t" r="r" b="b"/>
              <a:pathLst>
                <a:path w="959" h="1064" extrusionOk="0">
                  <a:moveTo>
                    <a:pt x="301" y="0"/>
                  </a:moveTo>
                  <a:cubicBezTo>
                    <a:pt x="251" y="0"/>
                    <a:pt x="200" y="14"/>
                    <a:pt x="155" y="44"/>
                  </a:cubicBezTo>
                  <a:cubicBezTo>
                    <a:pt x="33" y="125"/>
                    <a:pt x="0" y="291"/>
                    <a:pt x="81" y="413"/>
                  </a:cubicBezTo>
                  <a:lnTo>
                    <a:pt x="434" y="945"/>
                  </a:lnTo>
                  <a:cubicBezTo>
                    <a:pt x="485" y="1023"/>
                    <a:pt x="569" y="1064"/>
                    <a:pt x="655" y="1064"/>
                  </a:cubicBezTo>
                  <a:cubicBezTo>
                    <a:pt x="707" y="1064"/>
                    <a:pt x="757" y="1049"/>
                    <a:pt x="802" y="1020"/>
                  </a:cubicBezTo>
                  <a:cubicBezTo>
                    <a:pt x="924" y="939"/>
                    <a:pt x="958" y="773"/>
                    <a:pt x="877" y="651"/>
                  </a:cubicBezTo>
                  <a:lnTo>
                    <a:pt x="524" y="119"/>
                  </a:lnTo>
                  <a:cubicBezTo>
                    <a:pt x="473" y="42"/>
                    <a:pt x="38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386;p64">
              <a:extLst>
                <a:ext uri="{FF2B5EF4-FFF2-40B4-BE49-F238E27FC236}">
                  <a16:creationId xmlns:a16="http://schemas.microsoft.com/office/drawing/2014/main" id="{2CF9196F-24C1-1C64-0356-862A48284C7C}"/>
                </a:ext>
              </a:extLst>
            </p:cNvPr>
            <p:cNvSpPr/>
            <p:nvPr/>
          </p:nvSpPr>
          <p:spPr>
            <a:xfrm>
              <a:off x="5794795" y="1631743"/>
              <a:ext cx="129320" cy="182355"/>
            </a:xfrm>
            <a:custGeom>
              <a:avLst/>
              <a:gdLst/>
              <a:ahLst/>
              <a:cxnLst/>
              <a:rect l="l" t="t" r="r" b="b"/>
              <a:pathLst>
                <a:path w="3899" h="5498" extrusionOk="0">
                  <a:moveTo>
                    <a:pt x="3596" y="0"/>
                  </a:moveTo>
                  <a:cubicBezTo>
                    <a:pt x="3510" y="0"/>
                    <a:pt x="3425" y="42"/>
                    <a:pt x="3374" y="120"/>
                  </a:cubicBezTo>
                  <a:lnTo>
                    <a:pt x="81" y="5085"/>
                  </a:lnTo>
                  <a:cubicBezTo>
                    <a:pt x="0" y="5207"/>
                    <a:pt x="34" y="5371"/>
                    <a:pt x="156" y="5452"/>
                  </a:cubicBezTo>
                  <a:cubicBezTo>
                    <a:pt x="201" y="5483"/>
                    <a:pt x="252" y="5498"/>
                    <a:pt x="302" y="5498"/>
                  </a:cubicBezTo>
                  <a:cubicBezTo>
                    <a:pt x="388" y="5498"/>
                    <a:pt x="473" y="5456"/>
                    <a:pt x="525" y="5379"/>
                  </a:cubicBezTo>
                  <a:lnTo>
                    <a:pt x="3818" y="413"/>
                  </a:lnTo>
                  <a:cubicBezTo>
                    <a:pt x="3899" y="291"/>
                    <a:pt x="3865" y="126"/>
                    <a:pt x="3743" y="45"/>
                  </a:cubicBezTo>
                  <a:cubicBezTo>
                    <a:pt x="3698" y="15"/>
                    <a:pt x="3647" y="0"/>
                    <a:pt x="3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387;p64">
              <a:extLst>
                <a:ext uri="{FF2B5EF4-FFF2-40B4-BE49-F238E27FC236}">
                  <a16:creationId xmlns:a16="http://schemas.microsoft.com/office/drawing/2014/main" id="{F3B50B69-1788-1DDC-7ED6-9AEAA9F05B9E}"/>
                </a:ext>
              </a:extLst>
            </p:cNvPr>
            <p:cNvSpPr/>
            <p:nvPr/>
          </p:nvSpPr>
          <p:spPr>
            <a:xfrm>
              <a:off x="5471776" y="1432738"/>
              <a:ext cx="80663" cy="80597"/>
            </a:xfrm>
            <a:custGeom>
              <a:avLst/>
              <a:gdLst/>
              <a:ahLst/>
              <a:cxnLst/>
              <a:rect l="l" t="t" r="r" b="b"/>
              <a:pathLst>
                <a:path w="2432" h="2430" extrusionOk="0">
                  <a:moveTo>
                    <a:pt x="1216" y="568"/>
                  </a:moveTo>
                  <a:lnTo>
                    <a:pt x="1863" y="1215"/>
                  </a:lnTo>
                  <a:lnTo>
                    <a:pt x="1216" y="1862"/>
                  </a:lnTo>
                  <a:lnTo>
                    <a:pt x="568" y="1215"/>
                  </a:lnTo>
                  <a:lnTo>
                    <a:pt x="1216" y="568"/>
                  </a:lnTo>
                  <a:close/>
                  <a:moveTo>
                    <a:pt x="1216" y="0"/>
                  </a:moveTo>
                  <a:cubicBezTo>
                    <a:pt x="1097" y="0"/>
                    <a:pt x="986" y="46"/>
                    <a:pt x="903" y="130"/>
                  </a:cubicBezTo>
                  <a:lnTo>
                    <a:pt x="130" y="902"/>
                  </a:lnTo>
                  <a:cubicBezTo>
                    <a:pt x="47" y="985"/>
                    <a:pt x="0" y="1097"/>
                    <a:pt x="0" y="1215"/>
                  </a:cubicBezTo>
                  <a:cubicBezTo>
                    <a:pt x="0" y="1333"/>
                    <a:pt x="47" y="1445"/>
                    <a:pt x="130" y="1528"/>
                  </a:cubicBezTo>
                  <a:lnTo>
                    <a:pt x="903" y="2300"/>
                  </a:lnTo>
                  <a:cubicBezTo>
                    <a:pt x="986" y="2383"/>
                    <a:pt x="1097" y="2429"/>
                    <a:pt x="1216" y="2429"/>
                  </a:cubicBezTo>
                  <a:cubicBezTo>
                    <a:pt x="1334" y="2429"/>
                    <a:pt x="1446" y="2383"/>
                    <a:pt x="1529" y="2300"/>
                  </a:cubicBezTo>
                  <a:lnTo>
                    <a:pt x="2302" y="1528"/>
                  </a:lnTo>
                  <a:cubicBezTo>
                    <a:pt x="2386" y="1445"/>
                    <a:pt x="2432" y="1334"/>
                    <a:pt x="2432" y="1215"/>
                  </a:cubicBezTo>
                  <a:cubicBezTo>
                    <a:pt x="2432" y="1097"/>
                    <a:pt x="2386" y="985"/>
                    <a:pt x="2302" y="902"/>
                  </a:cubicBezTo>
                  <a:lnTo>
                    <a:pt x="1529" y="130"/>
                  </a:lnTo>
                  <a:cubicBezTo>
                    <a:pt x="1446" y="46"/>
                    <a:pt x="1334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388;p64">
              <a:extLst>
                <a:ext uri="{FF2B5EF4-FFF2-40B4-BE49-F238E27FC236}">
                  <a16:creationId xmlns:a16="http://schemas.microsoft.com/office/drawing/2014/main" id="{9D148D73-FB1A-ED76-FD42-8308E44D8B8C}"/>
                </a:ext>
              </a:extLst>
            </p:cNvPr>
            <p:cNvSpPr/>
            <p:nvPr/>
          </p:nvSpPr>
          <p:spPr>
            <a:xfrm>
              <a:off x="5837415" y="1556486"/>
              <a:ext cx="63781" cy="637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2" y="569"/>
                  </a:moveTo>
                  <a:lnTo>
                    <a:pt x="1355" y="961"/>
                  </a:lnTo>
                  <a:lnTo>
                    <a:pt x="962" y="1354"/>
                  </a:lnTo>
                  <a:lnTo>
                    <a:pt x="568" y="961"/>
                  </a:lnTo>
                  <a:lnTo>
                    <a:pt x="962" y="569"/>
                  </a:lnTo>
                  <a:close/>
                  <a:moveTo>
                    <a:pt x="962" y="0"/>
                  </a:moveTo>
                  <a:cubicBezTo>
                    <a:pt x="844" y="0"/>
                    <a:pt x="732" y="47"/>
                    <a:pt x="648" y="131"/>
                  </a:cubicBezTo>
                  <a:lnTo>
                    <a:pt x="130" y="648"/>
                  </a:lnTo>
                  <a:cubicBezTo>
                    <a:pt x="47" y="731"/>
                    <a:pt x="1" y="842"/>
                    <a:pt x="1" y="961"/>
                  </a:cubicBezTo>
                  <a:cubicBezTo>
                    <a:pt x="1" y="1079"/>
                    <a:pt x="47" y="1191"/>
                    <a:pt x="130" y="1275"/>
                  </a:cubicBezTo>
                  <a:lnTo>
                    <a:pt x="648" y="1792"/>
                  </a:lnTo>
                  <a:cubicBezTo>
                    <a:pt x="732" y="1876"/>
                    <a:pt x="844" y="1921"/>
                    <a:pt x="962" y="1921"/>
                  </a:cubicBezTo>
                  <a:cubicBezTo>
                    <a:pt x="1080" y="1921"/>
                    <a:pt x="1192" y="1875"/>
                    <a:pt x="1275" y="1792"/>
                  </a:cubicBezTo>
                  <a:lnTo>
                    <a:pt x="1793" y="1275"/>
                  </a:lnTo>
                  <a:cubicBezTo>
                    <a:pt x="1876" y="1191"/>
                    <a:pt x="1923" y="1079"/>
                    <a:pt x="1923" y="961"/>
                  </a:cubicBezTo>
                  <a:cubicBezTo>
                    <a:pt x="1923" y="842"/>
                    <a:pt x="1876" y="731"/>
                    <a:pt x="1793" y="648"/>
                  </a:cubicBezTo>
                  <a:lnTo>
                    <a:pt x="1275" y="130"/>
                  </a:lnTo>
                  <a:cubicBezTo>
                    <a:pt x="1192" y="47"/>
                    <a:pt x="1080" y="0"/>
                    <a:pt x="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389;p64">
              <a:extLst>
                <a:ext uri="{FF2B5EF4-FFF2-40B4-BE49-F238E27FC236}">
                  <a16:creationId xmlns:a16="http://schemas.microsoft.com/office/drawing/2014/main" id="{A1C0A437-57E9-6E1D-ABAD-764BFB922F36}"/>
                </a:ext>
              </a:extLst>
            </p:cNvPr>
            <p:cNvSpPr/>
            <p:nvPr/>
          </p:nvSpPr>
          <p:spPr>
            <a:xfrm>
              <a:off x="5429388" y="1520300"/>
              <a:ext cx="63781" cy="637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1" y="570"/>
                  </a:moveTo>
                  <a:lnTo>
                    <a:pt x="1354" y="962"/>
                  </a:lnTo>
                  <a:lnTo>
                    <a:pt x="961" y="1354"/>
                  </a:lnTo>
                  <a:lnTo>
                    <a:pt x="568" y="962"/>
                  </a:lnTo>
                  <a:lnTo>
                    <a:pt x="961" y="570"/>
                  </a:lnTo>
                  <a:close/>
                  <a:moveTo>
                    <a:pt x="961" y="1"/>
                  </a:moveTo>
                  <a:cubicBezTo>
                    <a:pt x="843" y="1"/>
                    <a:pt x="732" y="47"/>
                    <a:pt x="648" y="130"/>
                  </a:cubicBezTo>
                  <a:lnTo>
                    <a:pt x="130" y="648"/>
                  </a:lnTo>
                  <a:cubicBezTo>
                    <a:pt x="46" y="732"/>
                    <a:pt x="0" y="843"/>
                    <a:pt x="0" y="962"/>
                  </a:cubicBezTo>
                  <a:cubicBezTo>
                    <a:pt x="0" y="1080"/>
                    <a:pt x="46" y="1191"/>
                    <a:pt x="130" y="1275"/>
                  </a:cubicBezTo>
                  <a:lnTo>
                    <a:pt x="648" y="1793"/>
                  </a:lnTo>
                  <a:cubicBezTo>
                    <a:pt x="731" y="1876"/>
                    <a:pt x="843" y="1922"/>
                    <a:pt x="961" y="1922"/>
                  </a:cubicBezTo>
                  <a:cubicBezTo>
                    <a:pt x="1080" y="1922"/>
                    <a:pt x="1191" y="1876"/>
                    <a:pt x="1274" y="1793"/>
                  </a:cubicBezTo>
                  <a:lnTo>
                    <a:pt x="1793" y="1275"/>
                  </a:lnTo>
                  <a:cubicBezTo>
                    <a:pt x="1877" y="1192"/>
                    <a:pt x="1922" y="1080"/>
                    <a:pt x="1922" y="962"/>
                  </a:cubicBezTo>
                  <a:cubicBezTo>
                    <a:pt x="1922" y="843"/>
                    <a:pt x="1877" y="732"/>
                    <a:pt x="1793" y="649"/>
                  </a:cubicBezTo>
                  <a:lnTo>
                    <a:pt x="1274" y="130"/>
                  </a:lnTo>
                  <a:cubicBezTo>
                    <a:pt x="1191" y="47"/>
                    <a:pt x="1080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390;p64">
              <a:extLst>
                <a:ext uri="{FF2B5EF4-FFF2-40B4-BE49-F238E27FC236}">
                  <a16:creationId xmlns:a16="http://schemas.microsoft.com/office/drawing/2014/main" id="{1C00C04C-EF9A-5867-3F08-A5A4AAA9999D}"/>
                </a:ext>
              </a:extLst>
            </p:cNvPr>
            <p:cNvSpPr/>
            <p:nvPr/>
          </p:nvSpPr>
          <p:spPr>
            <a:xfrm>
              <a:off x="5461627" y="1769189"/>
              <a:ext cx="63814" cy="63748"/>
            </a:xfrm>
            <a:custGeom>
              <a:avLst/>
              <a:gdLst/>
              <a:ahLst/>
              <a:cxnLst/>
              <a:rect l="l" t="t" r="r" b="b"/>
              <a:pathLst>
                <a:path w="1924" h="1922" extrusionOk="0">
                  <a:moveTo>
                    <a:pt x="963" y="569"/>
                  </a:moveTo>
                  <a:lnTo>
                    <a:pt x="1355" y="961"/>
                  </a:lnTo>
                  <a:lnTo>
                    <a:pt x="963" y="1354"/>
                  </a:lnTo>
                  <a:lnTo>
                    <a:pt x="569" y="961"/>
                  </a:lnTo>
                  <a:lnTo>
                    <a:pt x="963" y="569"/>
                  </a:lnTo>
                  <a:close/>
                  <a:moveTo>
                    <a:pt x="963" y="0"/>
                  </a:moveTo>
                  <a:cubicBezTo>
                    <a:pt x="843" y="0"/>
                    <a:pt x="733" y="47"/>
                    <a:pt x="648" y="131"/>
                  </a:cubicBezTo>
                  <a:lnTo>
                    <a:pt x="131" y="648"/>
                  </a:lnTo>
                  <a:cubicBezTo>
                    <a:pt x="47" y="731"/>
                    <a:pt x="0" y="842"/>
                    <a:pt x="0" y="961"/>
                  </a:cubicBezTo>
                  <a:cubicBezTo>
                    <a:pt x="0" y="1079"/>
                    <a:pt x="47" y="1191"/>
                    <a:pt x="131" y="1275"/>
                  </a:cubicBezTo>
                  <a:lnTo>
                    <a:pt x="648" y="1792"/>
                  </a:lnTo>
                  <a:cubicBezTo>
                    <a:pt x="733" y="1875"/>
                    <a:pt x="843" y="1921"/>
                    <a:pt x="963" y="1921"/>
                  </a:cubicBezTo>
                  <a:cubicBezTo>
                    <a:pt x="1081" y="1921"/>
                    <a:pt x="1191" y="1875"/>
                    <a:pt x="1276" y="1792"/>
                  </a:cubicBezTo>
                  <a:lnTo>
                    <a:pt x="1793" y="1275"/>
                  </a:lnTo>
                  <a:cubicBezTo>
                    <a:pt x="1877" y="1191"/>
                    <a:pt x="1924" y="1079"/>
                    <a:pt x="1924" y="961"/>
                  </a:cubicBezTo>
                  <a:cubicBezTo>
                    <a:pt x="1924" y="842"/>
                    <a:pt x="1877" y="731"/>
                    <a:pt x="1793" y="648"/>
                  </a:cubicBezTo>
                  <a:lnTo>
                    <a:pt x="1276" y="131"/>
                  </a:lnTo>
                  <a:cubicBezTo>
                    <a:pt x="1191" y="47"/>
                    <a:pt x="108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391;p64">
              <a:extLst>
                <a:ext uri="{FF2B5EF4-FFF2-40B4-BE49-F238E27FC236}">
                  <a16:creationId xmlns:a16="http://schemas.microsoft.com/office/drawing/2014/main" id="{305A43FF-8D30-BC94-D2B6-D5203DBDE9E6}"/>
                </a:ext>
              </a:extLst>
            </p:cNvPr>
            <p:cNvSpPr/>
            <p:nvPr/>
          </p:nvSpPr>
          <p:spPr>
            <a:xfrm>
              <a:off x="5810383" y="1835060"/>
              <a:ext cx="63781" cy="637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1" y="568"/>
                  </a:moveTo>
                  <a:lnTo>
                    <a:pt x="1355" y="960"/>
                  </a:lnTo>
                  <a:lnTo>
                    <a:pt x="961" y="1352"/>
                  </a:lnTo>
                  <a:lnTo>
                    <a:pt x="568" y="960"/>
                  </a:lnTo>
                  <a:lnTo>
                    <a:pt x="961" y="568"/>
                  </a:lnTo>
                  <a:close/>
                  <a:moveTo>
                    <a:pt x="961" y="0"/>
                  </a:moveTo>
                  <a:cubicBezTo>
                    <a:pt x="842" y="0"/>
                    <a:pt x="731" y="46"/>
                    <a:pt x="648" y="129"/>
                  </a:cubicBezTo>
                  <a:lnTo>
                    <a:pt x="130" y="647"/>
                  </a:lnTo>
                  <a:cubicBezTo>
                    <a:pt x="46" y="730"/>
                    <a:pt x="0" y="842"/>
                    <a:pt x="0" y="960"/>
                  </a:cubicBezTo>
                  <a:cubicBezTo>
                    <a:pt x="0" y="1079"/>
                    <a:pt x="46" y="1190"/>
                    <a:pt x="130" y="1273"/>
                  </a:cubicBezTo>
                  <a:lnTo>
                    <a:pt x="648" y="1792"/>
                  </a:lnTo>
                  <a:cubicBezTo>
                    <a:pt x="731" y="1875"/>
                    <a:pt x="842" y="1921"/>
                    <a:pt x="961" y="1921"/>
                  </a:cubicBezTo>
                  <a:cubicBezTo>
                    <a:pt x="1079" y="1921"/>
                    <a:pt x="1190" y="1875"/>
                    <a:pt x="1275" y="1792"/>
                  </a:cubicBezTo>
                  <a:lnTo>
                    <a:pt x="1793" y="1273"/>
                  </a:lnTo>
                  <a:cubicBezTo>
                    <a:pt x="1876" y="1190"/>
                    <a:pt x="1922" y="1079"/>
                    <a:pt x="1922" y="960"/>
                  </a:cubicBezTo>
                  <a:cubicBezTo>
                    <a:pt x="1922" y="842"/>
                    <a:pt x="1876" y="730"/>
                    <a:pt x="1793" y="647"/>
                  </a:cubicBezTo>
                  <a:lnTo>
                    <a:pt x="1275" y="129"/>
                  </a:lnTo>
                  <a:cubicBezTo>
                    <a:pt x="1191" y="46"/>
                    <a:pt x="1079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392;p64">
              <a:extLst>
                <a:ext uri="{FF2B5EF4-FFF2-40B4-BE49-F238E27FC236}">
                  <a16:creationId xmlns:a16="http://schemas.microsoft.com/office/drawing/2014/main" id="{7AE3E282-8B37-E434-658C-C3E7734B76E3}"/>
                </a:ext>
              </a:extLst>
            </p:cNvPr>
            <p:cNvSpPr/>
            <p:nvPr/>
          </p:nvSpPr>
          <p:spPr>
            <a:xfrm>
              <a:off x="5500765" y="1431080"/>
              <a:ext cx="376949" cy="602023"/>
            </a:xfrm>
            <a:custGeom>
              <a:avLst/>
              <a:gdLst/>
              <a:ahLst/>
              <a:cxnLst/>
              <a:rect l="l" t="t" r="r" b="b"/>
              <a:pathLst>
                <a:path w="11365" h="18151" extrusionOk="0">
                  <a:moveTo>
                    <a:pt x="2212" y="2801"/>
                  </a:moveTo>
                  <a:lnTo>
                    <a:pt x="5368" y="4621"/>
                  </a:lnTo>
                  <a:lnTo>
                    <a:pt x="5368" y="8260"/>
                  </a:lnTo>
                  <a:lnTo>
                    <a:pt x="2235" y="6454"/>
                  </a:lnTo>
                  <a:cubicBezTo>
                    <a:pt x="2226" y="6446"/>
                    <a:pt x="2215" y="6424"/>
                    <a:pt x="2212" y="6413"/>
                  </a:cubicBezTo>
                  <a:lnTo>
                    <a:pt x="2212" y="2801"/>
                  </a:lnTo>
                  <a:close/>
                  <a:moveTo>
                    <a:pt x="5634" y="533"/>
                  </a:moveTo>
                  <a:cubicBezTo>
                    <a:pt x="5645" y="533"/>
                    <a:pt x="5654" y="535"/>
                    <a:pt x="5658" y="536"/>
                  </a:cubicBezTo>
                  <a:lnTo>
                    <a:pt x="8789" y="2341"/>
                  </a:lnTo>
                  <a:lnTo>
                    <a:pt x="8025" y="2781"/>
                  </a:lnTo>
                  <a:cubicBezTo>
                    <a:pt x="7899" y="2854"/>
                    <a:pt x="7855" y="3017"/>
                    <a:pt x="7928" y="3145"/>
                  </a:cubicBezTo>
                  <a:cubicBezTo>
                    <a:pt x="7977" y="3230"/>
                    <a:pt x="8066" y="3277"/>
                    <a:pt x="8159" y="3277"/>
                  </a:cubicBezTo>
                  <a:cubicBezTo>
                    <a:pt x="8204" y="3277"/>
                    <a:pt x="8249" y="3266"/>
                    <a:pt x="8291" y="3241"/>
                  </a:cubicBezTo>
                  <a:lnTo>
                    <a:pt x="9055" y="2801"/>
                  </a:lnTo>
                  <a:lnTo>
                    <a:pt x="9055" y="6413"/>
                  </a:lnTo>
                  <a:cubicBezTo>
                    <a:pt x="9053" y="6424"/>
                    <a:pt x="9041" y="6446"/>
                    <a:pt x="9031" y="6454"/>
                  </a:cubicBezTo>
                  <a:lnTo>
                    <a:pt x="5899" y="8260"/>
                  </a:lnTo>
                  <a:lnTo>
                    <a:pt x="5899" y="4621"/>
                  </a:lnTo>
                  <a:lnTo>
                    <a:pt x="7015" y="3977"/>
                  </a:lnTo>
                  <a:cubicBezTo>
                    <a:pt x="7142" y="3905"/>
                    <a:pt x="7185" y="3741"/>
                    <a:pt x="7112" y="3614"/>
                  </a:cubicBezTo>
                  <a:cubicBezTo>
                    <a:pt x="7064" y="3529"/>
                    <a:pt x="6975" y="3481"/>
                    <a:pt x="6883" y="3481"/>
                  </a:cubicBezTo>
                  <a:cubicBezTo>
                    <a:pt x="6837" y="3481"/>
                    <a:pt x="6791" y="3493"/>
                    <a:pt x="6749" y="3517"/>
                  </a:cubicBezTo>
                  <a:lnTo>
                    <a:pt x="5633" y="4160"/>
                  </a:lnTo>
                  <a:lnTo>
                    <a:pt x="2479" y="2341"/>
                  </a:lnTo>
                  <a:lnTo>
                    <a:pt x="5609" y="536"/>
                  </a:lnTo>
                  <a:cubicBezTo>
                    <a:pt x="5613" y="535"/>
                    <a:pt x="5622" y="533"/>
                    <a:pt x="5634" y="533"/>
                  </a:cubicBezTo>
                  <a:close/>
                  <a:moveTo>
                    <a:pt x="2781" y="16464"/>
                  </a:moveTo>
                  <a:lnTo>
                    <a:pt x="2781" y="17619"/>
                  </a:lnTo>
                  <a:lnTo>
                    <a:pt x="620" y="17619"/>
                  </a:lnTo>
                  <a:cubicBezTo>
                    <a:pt x="572" y="17619"/>
                    <a:pt x="532" y="17578"/>
                    <a:pt x="532" y="17529"/>
                  </a:cubicBezTo>
                  <a:lnTo>
                    <a:pt x="532" y="16552"/>
                  </a:lnTo>
                  <a:cubicBezTo>
                    <a:pt x="532" y="16504"/>
                    <a:pt x="572" y="16464"/>
                    <a:pt x="620" y="16464"/>
                  </a:cubicBezTo>
                  <a:close/>
                  <a:moveTo>
                    <a:pt x="9153" y="15743"/>
                  </a:moveTo>
                  <a:cubicBezTo>
                    <a:pt x="9340" y="15743"/>
                    <a:pt x="9512" y="15815"/>
                    <a:pt x="9640" y="15932"/>
                  </a:cubicBezTo>
                  <a:lnTo>
                    <a:pt x="5606" y="15932"/>
                  </a:lnTo>
                  <a:cubicBezTo>
                    <a:pt x="5459" y="15932"/>
                    <a:pt x="5340" y="16051"/>
                    <a:pt x="5340" y="16198"/>
                  </a:cubicBezTo>
                  <a:cubicBezTo>
                    <a:pt x="5340" y="16345"/>
                    <a:pt x="5459" y="16464"/>
                    <a:pt x="5606" y="16464"/>
                  </a:cubicBezTo>
                  <a:lnTo>
                    <a:pt x="8053" y="16464"/>
                  </a:lnTo>
                  <a:lnTo>
                    <a:pt x="8053" y="17619"/>
                  </a:lnTo>
                  <a:lnTo>
                    <a:pt x="3311" y="17619"/>
                  </a:lnTo>
                  <a:lnTo>
                    <a:pt x="3311" y="16464"/>
                  </a:lnTo>
                  <a:lnTo>
                    <a:pt x="3940" y="16464"/>
                  </a:lnTo>
                  <a:cubicBezTo>
                    <a:pt x="4087" y="16464"/>
                    <a:pt x="4206" y="16345"/>
                    <a:pt x="4206" y="16198"/>
                  </a:cubicBezTo>
                  <a:cubicBezTo>
                    <a:pt x="4206" y="16051"/>
                    <a:pt x="4088" y="15932"/>
                    <a:pt x="3940" y="15932"/>
                  </a:cubicBezTo>
                  <a:lnTo>
                    <a:pt x="1724" y="15932"/>
                  </a:lnTo>
                  <a:cubicBezTo>
                    <a:pt x="1852" y="15815"/>
                    <a:pt x="2024" y="15743"/>
                    <a:pt x="2212" y="15743"/>
                  </a:cubicBezTo>
                  <a:close/>
                  <a:moveTo>
                    <a:pt x="10744" y="16464"/>
                  </a:moveTo>
                  <a:cubicBezTo>
                    <a:pt x="10792" y="16464"/>
                    <a:pt x="10832" y="16505"/>
                    <a:pt x="10832" y="16552"/>
                  </a:cubicBezTo>
                  <a:lnTo>
                    <a:pt x="10832" y="17529"/>
                  </a:lnTo>
                  <a:cubicBezTo>
                    <a:pt x="10832" y="17578"/>
                    <a:pt x="10792" y="17619"/>
                    <a:pt x="10744" y="17619"/>
                  </a:cubicBezTo>
                  <a:lnTo>
                    <a:pt x="8585" y="17619"/>
                  </a:lnTo>
                  <a:lnTo>
                    <a:pt x="8585" y="16464"/>
                  </a:lnTo>
                  <a:close/>
                  <a:moveTo>
                    <a:pt x="5633" y="1"/>
                  </a:moveTo>
                  <a:cubicBezTo>
                    <a:pt x="5560" y="1"/>
                    <a:pt x="5450" y="13"/>
                    <a:pt x="5347" y="73"/>
                  </a:cubicBezTo>
                  <a:lnTo>
                    <a:pt x="1966" y="2023"/>
                  </a:lnTo>
                  <a:cubicBezTo>
                    <a:pt x="1800" y="2118"/>
                    <a:pt x="1680" y="2326"/>
                    <a:pt x="1680" y="2518"/>
                  </a:cubicBezTo>
                  <a:lnTo>
                    <a:pt x="1680" y="6417"/>
                  </a:lnTo>
                  <a:cubicBezTo>
                    <a:pt x="1680" y="6555"/>
                    <a:pt x="1743" y="6700"/>
                    <a:pt x="1839" y="6808"/>
                  </a:cubicBezTo>
                  <a:lnTo>
                    <a:pt x="4644" y="14638"/>
                  </a:lnTo>
                  <a:lnTo>
                    <a:pt x="816" y="8866"/>
                  </a:lnTo>
                  <a:cubicBezTo>
                    <a:pt x="765" y="8789"/>
                    <a:pt x="681" y="8747"/>
                    <a:pt x="595" y="8747"/>
                  </a:cubicBezTo>
                  <a:cubicBezTo>
                    <a:pt x="544" y="8747"/>
                    <a:pt x="493" y="8761"/>
                    <a:pt x="448" y="8792"/>
                  </a:cubicBezTo>
                  <a:cubicBezTo>
                    <a:pt x="325" y="8873"/>
                    <a:pt x="292" y="9037"/>
                    <a:pt x="373" y="9159"/>
                  </a:cubicBezTo>
                  <a:lnTo>
                    <a:pt x="4386" y="15211"/>
                  </a:lnTo>
                  <a:lnTo>
                    <a:pt x="2212" y="15211"/>
                  </a:lnTo>
                  <a:cubicBezTo>
                    <a:pt x="1710" y="15211"/>
                    <a:pt x="1276" y="15507"/>
                    <a:pt x="1075" y="15932"/>
                  </a:cubicBezTo>
                  <a:lnTo>
                    <a:pt x="620" y="15932"/>
                  </a:lnTo>
                  <a:cubicBezTo>
                    <a:pt x="278" y="15932"/>
                    <a:pt x="0" y="16210"/>
                    <a:pt x="0" y="16553"/>
                  </a:cubicBezTo>
                  <a:lnTo>
                    <a:pt x="0" y="17530"/>
                  </a:lnTo>
                  <a:cubicBezTo>
                    <a:pt x="0" y="17872"/>
                    <a:pt x="278" y="18151"/>
                    <a:pt x="620" y="18151"/>
                  </a:cubicBezTo>
                  <a:lnTo>
                    <a:pt x="10744" y="18151"/>
                  </a:lnTo>
                  <a:cubicBezTo>
                    <a:pt x="11086" y="18151"/>
                    <a:pt x="11364" y="17872"/>
                    <a:pt x="11364" y="17530"/>
                  </a:cubicBezTo>
                  <a:lnTo>
                    <a:pt x="11364" y="16553"/>
                  </a:lnTo>
                  <a:cubicBezTo>
                    <a:pt x="11364" y="16210"/>
                    <a:pt x="11086" y="15932"/>
                    <a:pt x="10744" y="15932"/>
                  </a:cubicBezTo>
                  <a:lnTo>
                    <a:pt x="10289" y="15932"/>
                  </a:lnTo>
                  <a:cubicBezTo>
                    <a:pt x="10088" y="15506"/>
                    <a:pt x="9655" y="15211"/>
                    <a:pt x="9153" y="15211"/>
                  </a:cubicBezTo>
                  <a:lnTo>
                    <a:pt x="6880" y="15211"/>
                  </a:lnTo>
                  <a:lnTo>
                    <a:pt x="8120" y="13342"/>
                  </a:lnTo>
                  <a:cubicBezTo>
                    <a:pt x="8201" y="13220"/>
                    <a:pt x="8167" y="13055"/>
                    <a:pt x="8045" y="12974"/>
                  </a:cubicBezTo>
                  <a:cubicBezTo>
                    <a:pt x="8000" y="12944"/>
                    <a:pt x="7949" y="12930"/>
                    <a:pt x="7899" y="12930"/>
                  </a:cubicBezTo>
                  <a:cubicBezTo>
                    <a:pt x="7812" y="12930"/>
                    <a:pt x="7728" y="12972"/>
                    <a:pt x="7677" y="13049"/>
                  </a:cubicBezTo>
                  <a:lnTo>
                    <a:pt x="6623" y="14637"/>
                  </a:lnTo>
                  <a:lnTo>
                    <a:pt x="8250" y="10095"/>
                  </a:lnTo>
                  <a:cubicBezTo>
                    <a:pt x="8299" y="9956"/>
                    <a:pt x="8227" y="9804"/>
                    <a:pt x="8090" y="9755"/>
                  </a:cubicBezTo>
                  <a:cubicBezTo>
                    <a:pt x="8060" y="9744"/>
                    <a:pt x="8030" y="9739"/>
                    <a:pt x="8000" y="9739"/>
                  </a:cubicBezTo>
                  <a:cubicBezTo>
                    <a:pt x="7891" y="9739"/>
                    <a:pt x="7789" y="9807"/>
                    <a:pt x="7749" y="9916"/>
                  </a:cubicBezTo>
                  <a:lnTo>
                    <a:pt x="5899" y="15080"/>
                  </a:lnTo>
                  <a:lnTo>
                    <a:pt x="5899" y="11102"/>
                  </a:lnTo>
                  <a:cubicBezTo>
                    <a:pt x="5899" y="10955"/>
                    <a:pt x="5781" y="10836"/>
                    <a:pt x="5634" y="10836"/>
                  </a:cubicBezTo>
                  <a:cubicBezTo>
                    <a:pt x="5487" y="10836"/>
                    <a:pt x="5368" y="10955"/>
                    <a:pt x="5368" y="11102"/>
                  </a:cubicBezTo>
                  <a:lnTo>
                    <a:pt x="5368" y="15080"/>
                  </a:lnTo>
                  <a:lnTo>
                    <a:pt x="2565" y="7258"/>
                  </a:lnTo>
                  <a:lnTo>
                    <a:pt x="5347" y="8862"/>
                  </a:lnTo>
                  <a:cubicBezTo>
                    <a:pt x="5355" y="8866"/>
                    <a:pt x="5361" y="8869"/>
                    <a:pt x="5368" y="8872"/>
                  </a:cubicBezTo>
                  <a:lnTo>
                    <a:pt x="5368" y="10004"/>
                  </a:lnTo>
                  <a:cubicBezTo>
                    <a:pt x="5368" y="10152"/>
                    <a:pt x="5487" y="10270"/>
                    <a:pt x="5634" y="10270"/>
                  </a:cubicBezTo>
                  <a:cubicBezTo>
                    <a:pt x="5781" y="10270"/>
                    <a:pt x="5900" y="10152"/>
                    <a:pt x="5900" y="10004"/>
                  </a:cubicBezTo>
                  <a:lnTo>
                    <a:pt x="5900" y="8872"/>
                  </a:lnTo>
                  <a:cubicBezTo>
                    <a:pt x="5906" y="8869"/>
                    <a:pt x="5913" y="8866"/>
                    <a:pt x="5920" y="8862"/>
                  </a:cubicBezTo>
                  <a:lnTo>
                    <a:pt x="8702" y="7258"/>
                  </a:lnTo>
                  <a:lnTo>
                    <a:pt x="8461" y="7930"/>
                  </a:lnTo>
                  <a:cubicBezTo>
                    <a:pt x="8411" y="8069"/>
                    <a:pt x="8483" y="8221"/>
                    <a:pt x="8622" y="8270"/>
                  </a:cubicBezTo>
                  <a:cubicBezTo>
                    <a:pt x="8651" y="8282"/>
                    <a:pt x="8681" y="8286"/>
                    <a:pt x="8711" y="8286"/>
                  </a:cubicBezTo>
                  <a:cubicBezTo>
                    <a:pt x="8820" y="8286"/>
                    <a:pt x="8923" y="8219"/>
                    <a:pt x="8962" y="8110"/>
                  </a:cubicBezTo>
                  <a:lnTo>
                    <a:pt x="9428" y="6808"/>
                  </a:lnTo>
                  <a:cubicBezTo>
                    <a:pt x="9524" y="6700"/>
                    <a:pt x="9587" y="6555"/>
                    <a:pt x="9587" y="6416"/>
                  </a:cubicBezTo>
                  <a:lnTo>
                    <a:pt x="9587" y="2518"/>
                  </a:lnTo>
                  <a:cubicBezTo>
                    <a:pt x="9587" y="2326"/>
                    <a:pt x="9467" y="2118"/>
                    <a:pt x="9300" y="2023"/>
                  </a:cubicBezTo>
                  <a:lnTo>
                    <a:pt x="5919" y="73"/>
                  </a:lnTo>
                  <a:cubicBezTo>
                    <a:pt x="5817" y="13"/>
                    <a:pt x="5707" y="1"/>
                    <a:pt x="5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393;p64">
              <a:extLst>
                <a:ext uri="{FF2B5EF4-FFF2-40B4-BE49-F238E27FC236}">
                  <a16:creationId xmlns:a16="http://schemas.microsoft.com/office/drawing/2014/main" id="{1C718D06-9C3E-6EBF-AE27-EBB9E166EC28}"/>
                </a:ext>
              </a:extLst>
            </p:cNvPr>
            <p:cNvSpPr/>
            <p:nvPr/>
          </p:nvSpPr>
          <p:spPr>
            <a:xfrm>
              <a:off x="5531179" y="1987033"/>
              <a:ext cx="45804" cy="17678"/>
            </a:xfrm>
            <a:custGeom>
              <a:avLst/>
              <a:gdLst/>
              <a:ahLst/>
              <a:cxnLst/>
              <a:rect l="l" t="t" r="r" b="b"/>
              <a:pathLst>
                <a:path w="1381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14" y="532"/>
                  </a:lnTo>
                  <a:cubicBezTo>
                    <a:pt x="1261" y="532"/>
                    <a:pt x="1380" y="413"/>
                    <a:pt x="1380" y="266"/>
                  </a:cubicBezTo>
                  <a:cubicBezTo>
                    <a:pt x="1380" y="120"/>
                    <a:pt x="1261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394;p64">
              <a:extLst>
                <a:ext uri="{FF2B5EF4-FFF2-40B4-BE49-F238E27FC236}">
                  <a16:creationId xmlns:a16="http://schemas.microsoft.com/office/drawing/2014/main" id="{EB747B49-3E0A-EB52-224D-00E9E43B6618}"/>
                </a:ext>
              </a:extLst>
            </p:cNvPr>
            <p:cNvSpPr/>
            <p:nvPr/>
          </p:nvSpPr>
          <p:spPr>
            <a:xfrm>
              <a:off x="5826801" y="198703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9"/>
                    <a:pt x="78" y="78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395;p64">
              <a:extLst>
                <a:ext uri="{FF2B5EF4-FFF2-40B4-BE49-F238E27FC236}">
                  <a16:creationId xmlns:a16="http://schemas.microsoft.com/office/drawing/2014/main" id="{8967E7E8-841C-2BD6-CFA1-7C540D433DD9}"/>
                </a:ext>
              </a:extLst>
            </p:cNvPr>
            <p:cNvSpPr/>
            <p:nvPr/>
          </p:nvSpPr>
          <p:spPr>
            <a:xfrm>
              <a:off x="5799836" y="198703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5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8"/>
                  </a:cubicBezTo>
                  <a:cubicBezTo>
                    <a:pt x="404" y="29"/>
                    <a:pt x="335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0" name="Google Shape;2315;p64">
            <a:extLst>
              <a:ext uri="{FF2B5EF4-FFF2-40B4-BE49-F238E27FC236}">
                <a16:creationId xmlns:a16="http://schemas.microsoft.com/office/drawing/2014/main" id="{89654E9F-63E2-972C-0266-AAB28B7770A2}"/>
              </a:ext>
            </a:extLst>
          </p:cNvPr>
          <p:cNvGrpSpPr/>
          <p:nvPr/>
        </p:nvGrpSpPr>
        <p:grpSpPr>
          <a:xfrm>
            <a:off x="7939570" y="3482125"/>
            <a:ext cx="474807" cy="377697"/>
            <a:chOff x="1902821" y="1455690"/>
            <a:chExt cx="602023" cy="553698"/>
          </a:xfrm>
        </p:grpSpPr>
        <p:sp>
          <p:nvSpPr>
            <p:cNvPr id="2061" name="Google Shape;2316;p64">
              <a:extLst>
                <a:ext uri="{FF2B5EF4-FFF2-40B4-BE49-F238E27FC236}">
                  <a16:creationId xmlns:a16="http://schemas.microsoft.com/office/drawing/2014/main" id="{C7C547F8-774C-84E1-A59C-4A1AF500B003}"/>
                </a:ext>
              </a:extLst>
            </p:cNvPr>
            <p:cNvSpPr/>
            <p:nvPr/>
          </p:nvSpPr>
          <p:spPr>
            <a:xfrm>
              <a:off x="2268526" y="1496088"/>
              <a:ext cx="51774" cy="61990"/>
            </a:xfrm>
            <a:custGeom>
              <a:avLst/>
              <a:gdLst/>
              <a:ahLst/>
              <a:cxnLst/>
              <a:rect l="l" t="t" r="r" b="b"/>
              <a:pathLst>
                <a:path w="1561" h="1869" extrusionOk="0">
                  <a:moveTo>
                    <a:pt x="780" y="533"/>
                  </a:moveTo>
                  <a:cubicBezTo>
                    <a:pt x="918" y="533"/>
                    <a:pt x="1029" y="644"/>
                    <a:pt x="1029" y="781"/>
                  </a:cubicBezTo>
                  <a:lnTo>
                    <a:pt x="1029" y="1087"/>
                  </a:lnTo>
                  <a:cubicBezTo>
                    <a:pt x="1029" y="1225"/>
                    <a:pt x="918" y="1337"/>
                    <a:pt x="780" y="1337"/>
                  </a:cubicBezTo>
                  <a:cubicBezTo>
                    <a:pt x="644" y="1337"/>
                    <a:pt x="532" y="1225"/>
                    <a:pt x="532" y="1087"/>
                  </a:cubicBezTo>
                  <a:lnTo>
                    <a:pt x="532" y="781"/>
                  </a:lnTo>
                  <a:cubicBezTo>
                    <a:pt x="532" y="644"/>
                    <a:pt x="644" y="533"/>
                    <a:pt x="780" y="533"/>
                  </a:cubicBezTo>
                  <a:close/>
                  <a:moveTo>
                    <a:pt x="780" y="1"/>
                  </a:moveTo>
                  <a:cubicBezTo>
                    <a:pt x="350" y="1"/>
                    <a:pt x="0" y="351"/>
                    <a:pt x="0" y="782"/>
                  </a:cubicBezTo>
                  <a:lnTo>
                    <a:pt x="0" y="1087"/>
                  </a:lnTo>
                  <a:cubicBezTo>
                    <a:pt x="0" y="1518"/>
                    <a:pt x="350" y="1869"/>
                    <a:pt x="780" y="1869"/>
                  </a:cubicBezTo>
                  <a:cubicBezTo>
                    <a:pt x="1211" y="1869"/>
                    <a:pt x="1561" y="1518"/>
                    <a:pt x="1561" y="1087"/>
                  </a:cubicBezTo>
                  <a:lnTo>
                    <a:pt x="1561" y="782"/>
                  </a:lnTo>
                  <a:cubicBezTo>
                    <a:pt x="1561" y="351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317;p64">
              <a:extLst>
                <a:ext uri="{FF2B5EF4-FFF2-40B4-BE49-F238E27FC236}">
                  <a16:creationId xmlns:a16="http://schemas.microsoft.com/office/drawing/2014/main" id="{30E204ED-78CB-FBC5-F4EE-D5217C8E76D9}"/>
                </a:ext>
              </a:extLst>
            </p:cNvPr>
            <p:cNvSpPr/>
            <p:nvPr/>
          </p:nvSpPr>
          <p:spPr>
            <a:xfrm>
              <a:off x="2394894" y="1496088"/>
              <a:ext cx="51774" cy="61990"/>
            </a:xfrm>
            <a:custGeom>
              <a:avLst/>
              <a:gdLst/>
              <a:ahLst/>
              <a:cxnLst/>
              <a:rect l="l" t="t" r="r" b="b"/>
              <a:pathLst>
                <a:path w="1561" h="1869" extrusionOk="0">
                  <a:moveTo>
                    <a:pt x="782" y="533"/>
                  </a:moveTo>
                  <a:cubicBezTo>
                    <a:pt x="918" y="533"/>
                    <a:pt x="1030" y="644"/>
                    <a:pt x="1030" y="781"/>
                  </a:cubicBezTo>
                  <a:lnTo>
                    <a:pt x="1030" y="1087"/>
                  </a:lnTo>
                  <a:cubicBezTo>
                    <a:pt x="1030" y="1225"/>
                    <a:pt x="918" y="1337"/>
                    <a:pt x="782" y="1337"/>
                  </a:cubicBezTo>
                  <a:cubicBezTo>
                    <a:pt x="644" y="1337"/>
                    <a:pt x="532" y="1225"/>
                    <a:pt x="532" y="1087"/>
                  </a:cubicBezTo>
                  <a:lnTo>
                    <a:pt x="532" y="781"/>
                  </a:lnTo>
                  <a:cubicBezTo>
                    <a:pt x="532" y="644"/>
                    <a:pt x="644" y="533"/>
                    <a:pt x="782" y="533"/>
                  </a:cubicBezTo>
                  <a:close/>
                  <a:moveTo>
                    <a:pt x="781" y="1"/>
                  </a:moveTo>
                  <a:cubicBezTo>
                    <a:pt x="350" y="1"/>
                    <a:pt x="0" y="351"/>
                    <a:pt x="0" y="782"/>
                  </a:cubicBezTo>
                  <a:lnTo>
                    <a:pt x="0" y="1087"/>
                  </a:lnTo>
                  <a:cubicBezTo>
                    <a:pt x="0" y="1518"/>
                    <a:pt x="350" y="1869"/>
                    <a:pt x="781" y="1869"/>
                  </a:cubicBezTo>
                  <a:cubicBezTo>
                    <a:pt x="1212" y="1869"/>
                    <a:pt x="1561" y="1518"/>
                    <a:pt x="1561" y="1087"/>
                  </a:cubicBezTo>
                  <a:lnTo>
                    <a:pt x="1561" y="782"/>
                  </a:lnTo>
                  <a:cubicBezTo>
                    <a:pt x="1561" y="351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318;p64">
              <a:extLst>
                <a:ext uri="{FF2B5EF4-FFF2-40B4-BE49-F238E27FC236}">
                  <a16:creationId xmlns:a16="http://schemas.microsoft.com/office/drawing/2014/main" id="{75D4BB90-0755-9156-1209-B9D972581A53}"/>
                </a:ext>
              </a:extLst>
            </p:cNvPr>
            <p:cNvSpPr/>
            <p:nvPr/>
          </p:nvSpPr>
          <p:spPr>
            <a:xfrm>
              <a:off x="2453036" y="1496088"/>
              <a:ext cx="51808" cy="61990"/>
            </a:xfrm>
            <a:custGeom>
              <a:avLst/>
              <a:gdLst/>
              <a:ahLst/>
              <a:cxnLst/>
              <a:rect l="l" t="t" r="r" b="b"/>
              <a:pathLst>
                <a:path w="1562" h="1869" extrusionOk="0">
                  <a:moveTo>
                    <a:pt x="781" y="533"/>
                  </a:moveTo>
                  <a:cubicBezTo>
                    <a:pt x="918" y="533"/>
                    <a:pt x="1030" y="644"/>
                    <a:pt x="1030" y="781"/>
                  </a:cubicBezTo>
                  <a:lnTo>
                    <a:pt x="1030" y="1087"/>
                  </a:lnTo>
                  <a:cubicBezTo>
                    <a:pt x="1030" y="1225"/>
                    <a:pt x="918" y="1337"/>
                    <a:pt x="781" y="1337"/>
                  </a:cubicBezTo>
                  <a:cubicBezTo>
                    <a:pt x="644" y="1337"/>
                    <a:pt x="533" y="1225"/>
                    <a:pt x="533" y="1087"/>
                  </a:cubicBezTo>
                  <a:lnTo>
                    <a:pt x="533" y="781"/>
                  </a:lnTo>
                  <a:cubicBezTo>
                    <a:pt x="533" y="644"/>
                    <a:pt x="644" y="533"/>
                    <a:pt x="781" y="533"/>
                  </a:cubicBezTo>
                  <a:close/>
                  <a:moveTo>
                    <a:pt x="781" y="1"/>
                  </a:moveTo>
                  <a:cubicBezTo>
                    <a:pt x="351" y="1"/>
                    <a:pt x="1" y="351"/>
                    <a:pt x="1" y="782"/>
                  </a:cubicBezTo>
                  <a:lnTo>
                    <a:pt x="1" y="1087"/>
                  </a:lnTo>
                  <a:cubicBezTo>
                    <a:pt x="1" y="1518"/>
                    <a:pt x="351" y="1869"/>
                    <a:pt x="781" y="1869"/>
                  </a:cubicBezTo>
                  <a:cubicBezTo>
                    <a:pt x="1211" y="1869"/>
                    <a:pt x="1562" y="1518"/>
                    <a:pt x="1562" y="1087"/>
                  </a:cubicBezTo>
                  <a:lnTo>
                    <a:pt x="1562" y="782"/>
                  </a:lnTo>
                  <a:cubicBezTo>
                    <a:pt x="1562" y="351"/>
                    <a:pt x="1211" y="1"/>
                    <a:pt x="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319;p64">
              <a:extLst>
                <a:ext uri="{FF2B5EF4-FFF2-40B4-BE49-F238E27FC236}">
                  <a16:creationId xmlns:a16="http://schemas.microsoft.com/office/drawing/2014/main" id="{BDE03195-8756-4CEE-B6E3-89AC728007B5}"/>
                </a:ext>
              </a:extLst>
            </p:cNvPr>
            <p:cNvSpPr/>
            <p:nvPr/>
          </p:nvSpPr>
          <p:spPr>
            <a:xfrm>
              <a:off x="2324114" y="1496088"/>
              <a:ext cx="27131" cy="61990"/>
            </a:xfrm>
            <a:custGeom>
              <a:avLst/>
              <a:gdLst/>
              <a:ahLst/>
              <a:cxnLst/>
              <a:rect l="l" t="t" r="r" b="b"/>
              <a:pathLst>
                <a:path w="818" h="1869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287" y="533"/>
                  </a:lnTo>
                  <a:lnTo>
                    <a:pt x="287" y="1603"/>
                  </a:lnTo>
                  <a:cubicBezTo>
                    <a:pt x="287" y="1749"/>
                    <a:pt x="405" y="1869"/>
                    <a:pt x="553" y="1869"/>
                  </a:cubicBezTo>
                  <a:cubicBezTo>
                    <a:pt x="700" y="1869"/>
                    <a:pt x="818" y="1749"/>
                    <a:pt x="818" y="1603"/>
                  </a:cubicBezTo>
                  <a:lnTo>
                    <a:pt x="818" y="267"/>
                  </a:lnTo>
                  <a:cubicBezTo>
                    <a:pt x="818" y="120"/>
                    <a:pt x="700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320;p64">
              <a:extLst>
                <a:ext uri="{FF2B5EF4-FFF2-40B4-BE49-F238E27FC236}">
                  <a16:creationId xmlns:a16="http://schemas.microsoft.com/office/drawing/2014/main" id="{232F3E99-0574-FEA9-406B-C5C370104AEE}"/>
                </a:ext>
              </a:extLst>
            </p:cNvPr>
            <p:cNvSpPr/>
            <p:nvPr/>
          </p:nvSpPr>
          <p:spPr>
            <a:xfrm>
              <a:off x="2358874" y="1496088"/>
              <a:ext cx="27164" cy="61990"/>
            </a:xfrm>
            <a:custGeom>
              <a:avLst/>
              <a:gdLst/>
              <a:ahLst/>
              <a:cxnLst/>
              <a:rect l="l" t="t" r="r" b="b"/>
              <a:pathLst>
                <a:path w="819" h="1869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286" y="533"/>
                  </a:lnTo>
                  <a:lnTo>
                    <a:pt x="286" y="1603"/>
                  </a:lnTo>
                  <a:cubicBezTo>
                    <a:pt x="286" y="1749"/>
                    <a:pt x="406" y="1869"/>
                    <a:pt x="552" y="1869"/>
                  </a:cubicBezTo>
                  <a:cubicBezTo>
                    <a:pt x="699" y="1869"/>
                    <a:pt x="818" y="1749"/>
                    <a:pt x="818" y="1603"/>
                  </a:cubicBezTo>
                  <a:lnTo>
                    <a:pt x="818" y="267"/>
                  </a:lnTo>
                  <a:cubicBezTo>
                    <a:pt x="818" y="120"/>
                    <a:pt x="699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321;p64">
              <a:extLst>
                <a:ext uri="{FF2B5EF4-FFF2-40B4-BE49-F238E27FC236}">
                  <a16:creationId xmlns:a16="http://schemas.microsoft.com/office/drawing/2014/main" id="{9E7C8381-CE7F-3CC8-D48B-37E7E36E2ACC}"/>
                </a:ext>
              </a:extLst>
            </p:cNvPr>
            <p:cNvSpPr/>
            <p:nvPr/>
          </p:nvSpPr>
          <p:spPr>
            <a:xfrm>
              <a:off x="2453036" y="1575458"/>
              <a:ext cx="51808" cy="61957"/>
            </a:xfrm>
            <a:custGeom>
              <a:avLst/>
              <a:gdLst/>
              <a:ahLst/>
              <a:cxnLst/>
              <a:rect l="l" t="t" r="r" b="b"/>
              <a:pathLst>
                <a:path w="1562" h="1868" extrusionOk="0">
                  <a:moveTo>
                    <a:pt x="781" y="532"/>
                  </a:moveTo>
                  <a:cubicBezTo>
                    <a:pt x="918" y="532"/>
                    <a:pt x="1030" y="644"/>
                    <a:pt x="1030" y="782"/>
                  </a:cubicBezTo>
                  <a:lnTo>
                    <a:pt x="1030" y="1087"/>
                  </a:lnTo>
                  <a:cubicBezTo>
                    <a:pt x="1030" y="1224"/>
                    <a:pt x="918" y="1336"/>
                    <a:pt x="781" y="1336"/>
                  </a:cubicBezTo>
                  <a:cubicBezTo>
                    <a:pt x="644" y="1336"/>
                    <a:pt x="533" y="1224"/>
                    <a:pt x="533" y="1087"/>
                  </a:cubicBezTo>
                  <a:lnTo>
                    <a:pt x="533" y="782"/>
                  </a:lnTo>
                  <a:cubicBezTo>
                    <a:pt x="533" y="644"/>
                    <a:pt x="644" y="532"/>
                    <a:pt x="781" y="532"/>
                  </a:cubicBezTo>
                  <a:close/>
                  <a:moveTo>
                    <a:pt x="781" y="0"/>
                  </a:moveTo>
                  <a:cubicBezTo>
                    <a:pt x="351" y="0"/>
                    <a:pt x="1" y="350"/>
                    <a:pt x="1" y="782"/>
                  </a:cubicBezTo>
                  <a:lnTo>
                    <a:pt x="1" y="1087"/>
                  </a:lnTo>
                  <a:cubicBezTo>
                    <a:pt x="1" y="1518"/>
                    <a:pt x="351" y="1868"/>
                    <a:pt x="781" y="1868"/>
                  </a:cubicBezTo>
                  <a:cubicBezTo>
                    <a:pt x="1211" y="1868"/>
                    <a:pt x="1562" y="1518"/>
                    <a:pt x="1562" y="1087"/>
                  </a:cubicBezTo>
                  <a:lnTo>
                    <a:pt x="1562" y="782"/>
                  </a:lnTo>
                  <a:cubicBezTo>
                    <a:pt x="1562" y="350"/>
                    <a:pt x="1211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322;p64">
              <a:extLst>
                <a:ext uri="{FF2B5EF4-FFF2-40B4-BE49-F238E27FC236}">
                  <a16:creationId xmlns:a16="http://schemas.microsoft.com/office/drawing/2014/main" id="{77D04A6E-37A1-0CA1-74AA-BB11B23CAC7C}"/>
                </a:ext>
              </a:extLst>
            </p:cNvPr>
            <p:cNvSpPr/>
            <p:nvPr/>
          </p:nvSpPr>
          <p:spPr>
            <a:xfrm>
              <a:off x="2360731" y="1575458"/>
              <a:ext cx="51808" cy="61957"/>
            </a:xfrm>
            <a:custGeom>
              <a:avLst/>
              <a:gdLst/>
              <a:ahLst/>
              <a:cxnLst/>
              <a:rect l="l" t="t" r="r" b="b"/>
              <a:pathLst>
                <a:path w="1562" h="1868" extrusionOk="0">
                  <a:moveTo>
                    <a:pt x="781" y="532"/>
                  </a:moveTo>
                  <a:cubicBezTo>
                    <a:pt x="918" y="532"/>
                    <a:pt x="1029" y="644"/>
                    <a:pt x="1029" y="782"/>
                  </a:cubicBezTo>
                  <a:lnTo>
                    <a:pt x="1029" y="1087"/>
                  </a:lnTo>
                  <a:cubicBezTo>
                    <a:pt x="1029" y="1224"/>
                    <a:pt x="918" y="1336"/>
                    <a:pt x="781" y="1336"/>
                  </a:cubicBezTo>
                  <a:cubicBezTo>
                    <a:pt x="644" y="1336"/>
                    <a:pt x="532" y="1224"/>
                    <a:pt x="532" y="1087"/>
                  </a:cubicBezTo>
                  <a:lnTo>
                    <a:pt x="532" y="782"/>
                  </a:lnTo>
                  <a:cubicBezTo>
                    <a:pt x="532" y="644"/>
                    <a:pt x="644" y="532"/>
                    <a:pt x="781" y="532"/>
                  </a:cubicBezTo>
                  <a:close/>
                  <a:moveTo>
                    <a:pt x="781" y="0"/>
                  </a:moveTo>
                  <a:cubicBezTo>
                    <a:pt x="351" y="0"/>
                    <a:pt x="0" y="350"/>
                    <a:pt x="0" y="782"/>
                  </a:cubicBezTo>
                  <a:lnTo>
                    <a:pt x="0" y="1087"/>
                  </a:lnTo>
                  <a:cubicBezTo>
                    <a:pt x="0" y="1518"/>
                    <a:pt x="351" y="1868"/>
                    <a:pt x="781" y="1868"/>
                  </a:cubicBezTo>
                  <a:cubicBezTo>
                    <a:pt x="1211" y="1868"/>
                    <a:pt x="1561" y="1518"/>
                    <a:pt x="1561" y="1087"/>
                  </a:cubicBezTo>
                  <a:lnTo>
                    <a:pt x="1561" y="782"/>
                  </a:lnTo>
                  <a:cubicBezTo>
                    <a:pt x="1561" y="350"/>
                    <a:pt x="1211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323;p64">
              <a:extLst>
                <a:ext uri="{FF2B5EF4-FFF2-40B4-BE49-F238E27FC236}">
                  <a16:creationId xmlns:a16="http://schemas.microsoft.com/office/drawing/2014/main" id="{C215F858-C4CE-719A-C517-2019F0AEE661}"/>
                </a:ext>
              </a:extLst>
            </p:cNvPr>
            <p:cNvSpPr/>
            <p:nvPr/>
          </p:nvSpPr>
          <p:spPr>
            <a:xfrm>
              <a:off x="2417249" y="1575458"/>
              <a:ext cx="27164" cy="61957"/>
            </a:xfrm>
            <a:custGeom>
              <a:avLst/>
              <a:gdLst/>
              <a:ahLst/>
              <a:cxnLst/>
              <a:rect l="l" t="t" r="r" b="b"/>
              <a:pathLst>
                <a:path w="819" h="186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6" y="531"/>
                  </a:lnTo>
                  <a:lnTo>
                    <a:pt x="286" y="1602"/>
                  </a:lnTo>
                  <a:cubicBezTo>
                    <a:pt x="286" y="1749"/>
                    <a:pt x="405" y="1868"/>
                    <a:pt x="552" y="1868"/>
                  </a:cubicBezTo>
                  <a:cubicBezTo>
                    <a:pt x="699" y="1868"/>
                    <a:pt x="818" y="1749"/>
                    <a:pt x="818" y="1602"/>
                  </a:cubicBezTo>
                  <a:lnTo>
                    <a:pt x="818" y="266"/>
                  </a:lnTo>
                  <a:cubicBezTo>
                    <a:pt x="818" y="119"/>
                    <a:pt x="69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324;p64">
              <a:extLst>
                <a:ext uri="{FF2B5EF4-FFF2-40B4-BE49-F238E27FC236}">
                  <a16:creationId xmlns:a16="http://schemas.microsoft.com/office/drawing/2014/main" id="{6E3987DA-FB56-7B70-B85A-E5E7C52010E1}"/>
                </a:ext>
              </a:extLst>
            </p:cNvPr>
            <p:cNvSpPr/>
            <p:nvPr/>
          </p:nvSpPr>
          <p:spPr>
            <a:xfrm>
              <a:off x="2290250" y="1575458"/>
              <a:ext cx="27164" cy="61957"/>
            </a:xfrm>
            <a:custGeom>
              <a:avLst/>
              <a:gdLst/>
              <a:ahLst/>
              <a:cxnLst/>
              <a:rect l="l" t="t" r="r" b="b"/>
              <a:pathLst>
                <a:path w="819" h="186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87" y="531"/>
                  </a:lnTo>
                  <a:lnTo>
                    <a:pt x="287" y="1602"/>
                  </a:lnTo>
                  <a:cubicBezTo>
                    <a:pt x="287" y="1749"/>
                    <a:pt x="406" y="1868"/>
                    <a:pt x="551" y="1868"/>
                  </a:cubicBezTo>
                  <a:cubicBezTo>
                    <a:pt x="698" y="1868"/>
                    <a:pt x="817" y="1749"/>
                    <a:pt x="817" y="1602"/>
                  </a:cubicBezTo>
                  <a:lnTo>
                    <a:pt x="817" y="266"/>
                  </a:lnTo>
                  <a:cubicBezTo>
                    <a:pt x="818" y="119"/>
                    <a:pt x="69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325;p64">
              <a:extLst>
                <a:ext uri="{FF2B5EF4-FFF2-40B4-BE49-F238E27FC236}">
                  <a16:creationId xmlns:a16="http://schemas.microsoft.com/office/drawing/2014/main" id="{27CAACD1-4FD4-9FBE-A231-B04F9305FEF9}"/>
                </a:ext>
              </a:extLst>
            </p:cNvPr>
            <p:cNvSpPr/>
            <p:nvPr/>
          </p:nvSpPr>
          <p:spPr>
            <a:xfrm>
              <a:off x="2325010" y="1575458"/>
              <a:ext cx="27131" cy="61957"/>
            </a:xfrm>
            <a:custGeom>
              <a:avLst/>
              <a:gdLst/>
              <a:ahLst/>
              <a:cxnLst/>
              <a:rect l="l" t="t" r="r" b="b"/>
              <a:pathLst>
                <a:path w="818" h="186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86" y="531"/>
                  </a:lnTo>
                  <a:lnTo>
                    <a:pt x="286" y="1602"/>
                  </a:lnTo>
                  <a:cubicBezTo>
                    <a:pt x="286" y="1749"/>
                    <a:pt x="405" y="1868"/>
                    <a:pt x="552" y="1868"/>
                  </a:cubicBezTo>
                  <a:cubicBezTo>
                    <a:pt x="699" y="1868"/>
                    <a:pt x="818" y="1749"/>
                    <a:pt x="818" y="1602"/>
                  </a:cubicBezTo>
                  <a:lnTo>
                    <a:pt x="818" y="266"/>
                  </a:lnTo>
                  <a:cubicBezTo>
                    <a:pt x="818" y="119"/>
                    <a:pt x="69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326;p64">
              <a:extLst>
                <a:ext uri="{FF2B5EF4-FFF2-40B4-BE49-F238E27FC236}">
                  <a16:creationId xmlns:a16="http://schemas.microsoft.com/office/drawing/2014/main" id="{493C729C-FC15-5035-BFE0-5AA4C7743DBE}"/>
                </a:ext>
              </a:extLst>
            </p:cNvPr>
            <p:cNvSpPr/>
            <p:nvPr/>
          </p:nvSpPr>
          <p:spPr>
            <a:xfrm>
              <a:off x="1902821" y="1455690"/>
              <a:ext cx="441327" cy="553698"/>
            </a:xfrm>
            <a:custGeom>
              <a:avLst/>
              <a:gdLst/>
              <a:ahLst/>
              <a:cxnLst/>
              <a:rect l="l" t="t" r="r" b="b"/>
              <a:pathLst>
                <a:path w="13306" h="16694" extrusionOk="0">
                  <a:moveTo>
                    <a:pt x="3904" y="2715"/>
                  </a:moveTo>
                  <a:cubicBezTo>
                    <a:pt x="4031" y="2715"/>
                    <a:pt x="4136" y="2820"/>
                    <a:pt x="4136" y="2948"/>
                  </a:cubicBezTo>
                  <a:cubicBezTo>
                    <a:pt x="4136" y="3076"/>
                    <a:pt x="4031" y="3180"/>
                    <a:pt x="3904" y="3180"/>
                  </a:cubicBezTo>
                  <a:cubicBezTo>
                    <a:pt x="3776" y="3180"/>
                    <a:pt x="3672" y="3076"/>
                    <a:pt x="3672" y="2948"/>
                  </a:cubicBezTo>
                  <a:cubicBezTo>
                    <a:pt x="3672" y="2820"/>
                    <a:pt x="3776" y="2715"/>
                    <a:pt x="3904" y="2715"/>
                  </a:cubicBezTo>
                  <a:close/>
                  <a:moveTo>
                    <a:pt x="2323" y="3889"/>
                  </a:moveTo>
                  <a:cubicBezTo>
                    <a:pt x="2451" y="3889"/>
                    <a:pt x="2554" y="3993"/>
                    <a:pt x="2554" y="4122"/>
                  </a:cubicBezTo>
                  <a:cubicBezTo>
                    <a:pt x="2554" y="4250"/>
                    <a:pt x="2451" y="4355"/>
                    <a:pt x="2323" y="4355"/>
                  </a:cubicBezTo>
                  <a:cubicBezTo>
                    <a:pt x="2195" y="4355"/>
                    <a:pt x="2091" y="4251"/>
                    <a:pt x="2091" y="4122"/>
                  </a:cubicBezTo>
                  <a:cubicBezTo>
                    <a:pt x="2091" y="3994"/>
                    <a:pt x="2195" y="3889"/>
                    <a:pt x="2323" y="3889"/>
                  </a:cubicBezTo>
                  <a:close/>
                  <a:moveTo>
                    <a:pt x="4039" y="5780"/>
                  </a:moveTo>
                  <a:cubicBezTo>
                    <a:pt x="4166" y="5780"/>
                    <a:pt x="4270" y="5884"/>
                    <a:pt x="4270" y="6013"/>
                  </a:cubicBezTo>
                  <a:cubicBezTo>
                    <a:pt x="4270" y="6141"/>
                    <a:pt x="4166" y="6245"/>
                    <a:pt x="4039" y="6245"/>
                  </a:cubicBezTo>
                  <a:cubicBezTo>
                    <a:pt x="3911" y="6245"/>
                    <a:pt x="3807" y="6141"/>
                    <a:pt x="3807" y="6013"/>
                  </a:cubicBezTo>
                  <a:cubicBezTo>
                    <a:pt x="3807" y="5884"/>
                    <a:pt x="3911" y="5780"/>
                    <a:pt x="4039" y="5780"/>
                  </a:cubicBezTo>
                  <a:close/>
                  <a:moveTo>
                    <a:pt x="2826" y="11946"/>
                  </a:moveTo>
                  <a:lnTo>
                    <a:pt x="2826" y="12141"/>
                  </a:lnTo>
                  <a:cubicBezTo>
                    <a:pt x="2827" y="12444"/>
                    <a:pt x="3245" y="12660"/>
                    <a:pt x="3249" y="12662"/>
                  </a:cubicBezTo>
                  <a:cubicBezTo>
                    <a:pt x="3307" y="12691"/>
                    <a:pt x="3372" y="12705"/>
                    <a:pt x="3440" y="12705"/>
                  </a:cubicBezTo>
                  <a:cubicBezTo>
                    <a:pt x="3577" y="12705"/>
                    <a:pt x="3716" y="12647"/>
                    <a:pt x="3812" y="12549"/>
                  </a:cubicBezTo>
                  <a:lnTo>
                    <a:pt x="3946" y="12415"/>
                  </a:lnTo>
                  <a:lnTo>
                    <a:pt x="4242" y="12714"/>
                  </a:lnTo>
                  <a:lnTo>
                    <a:pt x="4106" y="12853"/>
                  </a:lnTo>
                  <a:cubicBezTo>
                    <a:pt x="3891" y="13069"/>
                    <a:pt x="4036" y="13516"/>
                    <a:pt x="4038" y="13520"/>
                  </a:cubicBezTo>
                  <a:cubicBezTo>
                    <a:pt x="4102" y="13706"/>
                    <a:pt x="4302" y="13841"/>
                    <a:pt x="4514" y="13841"/>
                  </a:cubicBezTo>
                  <a:lnTo>
                    <a:pt x="4704" y="13841"/>
                  </a:lnTo>
                  <a:lnTo>
                    <a:pt x="4704" y="14268"/>
                  </a:lnTo>
                  <a:lnTo>
                    <a:pt x="4514" y="14268"/>
                  </a:lnTo>
                  <a:cubicBezTo>
                    <a:pt x="4211" y="14268"/>
                    <a:pt x="3997" y="14690"/>
                    <a:pt x="3995" y="14694"/>
                  </a:cubicBezTo>
                  <a:cubicBezTo>
                    <a:pt x="3910" y="14868"/>
                    <a:pt x="3956" y="15106"/>
                    <a:pt x="4106" y="15256"/>
                  </a:cubicBezTo>
                  <a:lnTo>
                    <a:pt x="4242" y="15394"/>
                  </a:lnTo>
                  <a:lnTo>
                    <a:pt x="3946" y="15694"/>
                  </a:lnTo>
                  <a:lnTo>
                    <a:pt x="3812" y="15559"/>
                  </a:lnTo>
                  <a:cubicBezTo>
                    <a:pt x="3733" y="15479"/>
                    <a:pt x="3620" y="15440"/>
                    <a:pt x="3468" y="15440"/>
                  </a:cubicBezTo>
                  <a:cubicBezTo>
                    <a:pt x="3343" y="15440"/>
                    <a:pt x="3214" y="15466"/>
                    <a:pt x="3145" y="15490"/>
                  </a:cubicBezTo>
                  <a:cubicBezTo>
                    <a:pt x="2961" y="15554"/>
                    <a:pt x="2827" y="15755"/>
                    <a:pt x="2827" y="15967"/>
                  </a:cubicBezTo>
                  <a:lnTo>
                    <a:pt x="2827" y="16163"/>
                  </a:lnTo>
                  <a:lnTo>
                    <a:pt x="2410" y="16163"/>
                  </a:lnTo>
                  <a:lnTo>
                    <a:pt x="2410" y="15967"/>
                  </a:lnTo>
                  <a:cubicBezTo>
                    <a:pt x="2410" y="15664"/>
                    <a:pt x="1992" y="15449"/>
                    <a:pt x="1988" y="15447"/>
                  </a:cubicBezTo>
                  <a:cubicBezTo>
                    <a:pt x="1929" y="15418"/>
                    <a:pt x="1865" y="15403"/>
                    <a:pt x="1797" y="15403"/>
                  </a:cubicBezTo>
                  <a:cubicBezTo>
                    <a:pt x="1660" y="15403"/>
                    <a:pt x="1521" y="15462"/>
                    <a:pt x="1425" y="15559"/>
                  </a:cubicBezTo>
                  <a:lnTo>
                    <a:pt x="1290" y="15695"/>
                  </a:lnTo>
                  <a:lnTo>
                    <a:pt x="994" y="15394"/>
                  </a:lnTo>
                  <a:lnTo>
                    <a:pt x="1131" y="15256"/>
                  </a:lnTo>
                  <a:cubicBezTo>
                    <a:pt x="1345" y="15040"/>
                    <a:pt x="1200" y="14593"/>
                    <a:pt x="1199" y="14589"/>
                  </a:cubicBezTo>
                  <a:cubicBezTo>
                    <a:pt x="1135" y="14402"/>
                    <a:pt x="935" y="14268"/>
                    <a:pt x="722" y="14268"/>
                  </a:cubicBezTo>
                  <a:lnTo>
                    <a:pt x="532" y="14268"/>
                  </a:lnTo>
                  <a:lnTo>
                    <a:pt x="532" y="13841"/>
                  </a:lnTo>
                  <a:lnTo>
                    <a:pt x="722" y="13841"/>
                  </a:lnTo>
                  <a:cubicBezTo>
                    <a:pt x="1027" y="13841"/>
                    <a:pt x="1240" y="13419"/>
                    <a:pt x="1242" y="13415"/>
                  </a:cubicBezTo>
                  <a:cubicBezTo>
                    <a:pt x="1326" y="13240"/>
                    <a:pt x="1280" y="13004"/>
                    <a:pt x="1131" y="12853"/>
                  </a:cubicBezTo>
                  <a:lnTo>
                    <a:pt x="994" y="12714"/>
                  </a:lnTo>
                  <a:lnTo>
                    <a:pt x="1290" y="12415"/>
                  </a:lnTo>
                  <a:lnTo>
                    <a:pt x="1425" y="12549"/>
                  </a:lnTo>
                  <a:cubicBezTo>
                    <a:pt x="1503" y="12629"/>
                    <a:pt x="1616" y="12668"/>
                    <a:pt x="1769" y="12668"/>
                  </a:cubicBezTo>
                  <a:cubicBezTo>
                    <a:pt x="1893" y="12668"/>
                    <a:pt x="2023" y="12642"/>
                    <a:pt x="2091" y="12619"/>
                  </a:cubicBezTo>
                  <a:cubicBezTo>
                    <a:pt x="2275" y="12554"/>
                    <a:pt x="2410" y="12354"/>
                    <a:pt x="2410" y="12141"/>
                  </a:cubicBezTo>
                  <a:lnTo>
                    <a:pt x="2410" y="11946"/>
                  </a:lnTo>
                  <a:close/>
                  <a:moveTo>
                    <a:pt x="5848" y="0"/>
                  </a:moveTo>
                  <a:cubicBezTo>
                    <a:pt x="2681" y="0"/>
                    <a:pt x="104" y="2582"/>
                    <a:pt x="104" y="5756"/>
                  </a:cubicBezTo>
                  <a:cubicBezTo>
                    <a:pt x="104" y="7726"/>
                    <a:pt x="1098" y="9478"/>
                    <a:pt x="2622" y="10517"/>
                  </a:cubicBezTo>
                  <a:lnTo>
                    <a:pt x="2622" y="11414"/>
                  </a:lnTo>
                  <a:lnTo>
                    <a:pt x="2321" y="11414"/>
                  </a:lnTo>
                  <a:cubicBezTo>
                    <a:pt x="2077" y="11414"/>
                    <a:pt x="1878" y="11613"/>
                    <a:pt x="1878" y="11857"/>
                  </a:cubicBezTo>
                  <a:lnTo>
                    <a:pt x="1878" y="12125"/>
                  </a:lnTo>
                  <a:cubicBezTo>
                    <a:pt x="1848" y="12130"/>
                    <a:pt x="1807" y="12136"/>
                    <a:pt x="1769" y="12136"/>
                  </a:cubicBezTo>
                  <a:lnTo>
                    <a:pt x="1764" y="12136"/>
                  </a:lnTo>
                  <a:lnTo>
                    <a:pt x="1605" y="11975"/>
                  </a:lnTo>
                  <a:cubicBezTo>
                    <a:pt x="1521" y="11891"/>
                    <a:pt x="1410" y="11845"/>
                    <a:pt x="1291" y="11845"/>
                  </a:cubicBezTo>
                  <a:cubicBezTo>
                    <a:pt x="1172" y="11845"/>
                    <a:pt x="1061" y="11891"/>
                    <a:pt x="977" y="11975"/>
                  </a:cubicBezTo>
                  <a:lnTo>
                    <a:pt x="555" y="12401"/>
                  </a:lnTo>
                  <a:cubicBezTo>
                    <a:pt x="385" y="12574"/>
                    <a:pt x="385" y="12855"/>
                    <a:pt x="555" y="13028"/>
                  </a:cubicBezTo>
                  <a:lnTo>
                    <a:pt x="743" y="13216"/>
                  </a:lnTo>
                  <a:cubicBezTo>
                    <a:pt x="722" y="13248"/>
                    <a:pt x="691" y="13286"/>
                    <a:pt x="667" y="13309"/>
                  </a:cubicBezTo>
                  <a:lnTo>
                    <a:pt x="444" y="13309"/>
                  </a:lnTo>
                  <a:cubicBezTo>
                    <a:pt x="200" y="13309"/>
                    <a:pt x="1" y="13508"/>
                    <a:pt x="1" y="13752"/>
                  </a:cubicBezTo>
                  <a:lnTo>
                    <a:pt x="1" y="14356"/>
                  </a:lnTo>
                  <a:cubicBezTo>
                    <a:pt x="1" y="14600"/>
                    <a:pt x="200" y="14800"/>
                    <a:pt x="444" y="14800"/>
                  </a:cubicBezTo>
                  <a:lnTo>
                    <a:pt x="705" y="14800"/>
                  </a:lnTo>
                  <a:cubicBezTo>
                    <a:pt x="711" y="14838"/>
                    <a:pt x="716" y="14886"/>
                    <a:pt x="715" y="14920"/>
                  </a:cubicBezTo>
                  <a:lnTo>
                    <a:pt x="555" y="15081"/>
                  </a:lnTo>
                  <a:cubicBezTo>
                    <a:pt x="385" y="15253"/>
                    <a:pt x="385" y="15535"/>
                    <a:pt x="555" y="15707"/>
                  </a:cubicBezTo>
                  <a:lnTo>
                    <a:pt x="977" y="16133"/>
                  </a:lnTo>
                  <a:cubicBezTo>
                    <a:pt x="1060" y="16218"/>
                    <a:pt x="1172" y="16264"/>
                    <a:pt x="1291" y="16264"/>
                  </a:cubicBezTo>
                  <a:cubicBezTo>
                    <a:pt x="1410" y="16264"/>
                    <a:pt x="1521" y="16218"/>
                    <a:pt x="1605" y="16133"/>
                  </a:cubicBezTo>
                  <a:lnTo>
                    <a:pt x="1789" y="15948"/>
                  </a:lnTo>
                  <a:cubicBezTo>
                    <a:pt x="1819" y="15969"/>
                    <a:pt x="1855" y="15998"/>
                    <a:pt x="1878" y="16021"/>
                  </a:cubicBezTo>
                  <a:lnTo>
                    <a:pt x="1878" y="16251"/>
                  </a:lnTo>
                  <a:cubicBezTo>
                    <a:pt x="1878" y="16496"/>
                    <a:pt x="2077" y="16694"/>
                    <a:pt x="2321" y="16694"/>
                  </a:cubicBezTo>
                  <a:lnTo>
                    <a:pt x="2916" y="16694"/>
                  </a:lnTo>
                  <a:cubicBezTo>
                    <a:pt x="3160" y="16694"/>
                    <a:pt x="3359" y="16496"/>
                    <a:pt x="3359" y="16251"/>
                  </a:cubicBezTo>
                  <a:lnTo>
                    <a:pt x="3359" y="15983"/>
                  </a:lnTo>
                  <a:cubicBezTo>
                    <a:pt x="3389" y="15978"/>
                    <a:pt x="3430" y="15972"/>
                    <a:pt x="3468" y="15972"/>
                  </a:cubicBezTo>
                  <a:lnTo>
                    <a:pt x="3473" y="15972"/>
                  </a:lnTo>
                  <a:lnTo>
                    <a:pt x="3632" y="16133"/>
                  </a:lnTo>
                  <a:cubicBezTo>
                    <a:pt x="3716" y="16218"/>
                    <a:pt x="3828" y="16264"/>
                    <a:pt x="3946" y="16264"/>
                  </a:cubicBezTo>
                  <a:cubicBezTo>
                    <a:pt x="4065" y="16264"/>
                    <a:pt x="4176" y="16218"/>
                    <a:pt x="4260" y="16133"/>
                  </a:cubicBezTo>
                  <a:lnTo>
                    <a:pt x="4682" y="15707"/>
                  </a:lnTo>
                  <a:cubicBezTo>
                    <a:pt x="4802" y="15586"/>
                    <a:pt x="4837" y="15411"/>
                    <a:pt x="4788" y="15257"/>
                  </a:cubicBezTo>
                  <a:lnTo>
                    <a:pt x="5602" y="15257"/>
                  </a:lnTo>
                  <a:cubicBezTo>
                    <a:pt x="5749" y="15257"/>
                    <a:pt x="5868" y="15138"/>
                    <a:pt x="5868" y="14992"/>
                  </a:cubicBezTo>
                  <a:cubicBezTo>
                    <a:pt x="5868" y="14845"/>
                    <a:pt x="5749" y="14726"/>
                    <a:pt x="5602" y="14726"/>
                  </a:cubicBezTo>
                  <a:lnTo>
                    <a:pt x="5038" y="14726"/>
                  </a:lnTo>
                  <a:cubicBezTo>
                    <a:pt x="5157" y="14646"/>
                    <a:pt x="5236" y="14510"/>
                    <a:pt x="5236" y="14356"/>
                  </a:cubicBezTo>
                  <a:lnTo>
                    <a:pt x="5236" y="13752"/>
                  </a:lnTo>
                  <a:cubicBezTo>
                    <a:pt x="5236" y="13508"/>
                    <a:pt x="5037" y="13310"/>
                    <a:pt x="4793" y="13310"/>
                  </a:cubicBezTo>
                  <a:lnTo>
                    <a:pt x="4532" y="13310"/>
                  </a:lnTo>
                  <a:cubicBezTo>
                    <a:pt x="4525" y="13272"/>
                    <a:pt x="4521" y="13223"/>
                    <a:pt x="4521" y="13190"/>
                  </a:cubicBezTo>
                  <a:lnTo>
                    <a:pt x="4682" y="13028"/>
                  </a:lnTo>
                  <a:cubicBezTo>
                    <a:pt x="4852" y="12855"/>
                    <a:pt x="4852" y="12574"/>
                    <a:pt x="4682" y="12401"/>
                  </a:cubicBezTo>
                  <a:lnTo>
                    <a:pt x="4260" y="11976"/>
                  </a:lnTo>
                  <a:cubicBezTo>
                    <a:pt x="4176" y="11892"/>
                    <a:pt x="4065" y="11845"/>
                    <a:pt x="3946" y="11845"/>
                  </a:cubicBezTo>
                  <a:cubicBezTo>
                    <a:pt x="3826" y="11845"/>
                    <a:pt x="3716" y="11892"/>
                    <a:pt x="3632" y="11975"/>
                  </a:cubicBezTo>
                  <a:lnTo>
                    <a:pt x="3448" y="12162"/>
                  </a:lnTo>
                  <a:cubicBezTo>
                    <a:pt x="3417" y="12140"/>
                    <a:pt x="3381" y="12111"/>
                    <a:pt x="3359" y="12087"/>
                  </a:cubicBezTo>
                  <a:lnTo>
                    <a:pt x="3359" y="11857"/>
                  </a:lnTo>
                  <a:cubicBezTo>
                    <a:pt x="3359" y="11701"/>
                    <a:pt x="3277" y="11563"/>
                    <a:pt x="3154" y="11484"/>
                  </a:cubicBezTo>
                  <a:lnTo>
                    <a:pt x="3154" y="10840"/>
                  </a:lnTo>
                  <a:cubicBezTo>
                    <a:pt x="3793" y="11180"/>
                    <a:pt x="4504" y="11404"/>
                    <a:pt x="5261" y="11481"/>
                  </a:cubicBezTo>
                  <a:lnTo>
                    <a:pt x="5261" y="12020"/>
                  </a:lnTo>
                  <a:cubicBezTo>
                    <a:pt x="5261" y="12737"/>
                    <a:pt x="5842" y="13320"/>
                    <a:pt x="6558" y="13320"/>
                  </a:cubicBezTo>
                  <a:lnTo>
                    <a:pt x="7770" y="13320"/>
                  </a:lnTo>
                  <a:lnTo>
                    <a:pt x="7770" y="14726"/>
                  </a:lnTo>
                  <a:lnTo>
                    <a:pt x="7196" y="14726"/>
                  </a:lnTo>
                  <a:cubicBezTo>
                    <a:pt x="7050" y="14726"/>
                    <a:pt x="6930" y="14845"/>
                    <a:pt x="6930" y="14992"/>
                  </a:cubicBezTo>
                  <a:cubicBezTo>
                    <a:pt x="6930" y="15138"/>
                    <a:pt x="7049" y="15257"/>
                    <a:pt x="7196" y="15257"/>
                  </a:cubicBezTo>
                  <a:lnTo>
                    <a:pt x="7859" y="15257"/>
                  </a:lnTo>
                  <a:cubicBezTo>
                    <a:pt x="8103" y="15257"/>
                    <a:pt x="8302" y="15058"/>
                    <a:pt x="8302" y="14814"/>
                  </a:cubicBezTo>
                  <a:lnTo>
                    <a:pt x="8302" y="13320"/>
                  </a:lnTo>
                  <a:lnTo>
                    <a:pt x="10296" y="13320"/>
                  </a:lnTo>
                  <a:cubicBezTo>
                    <a:pt x="11012" y="13320"/>
                    <a:pt x="11593" y="12737"/>
                    <a:pt x="11593" y="12020"/>
                  </a:cubicBezTo>
                  <a:lnTo>
                    <a:pt x="11593" y="8956"/>
                  </a:lnTo>
                  <a:lnTo>
                    <a:pt x="12618" y="8956"/>
                  </a:lnTo>
                  <a:cubicBezTo>
                    <a:pt x="12881" y="8956"/>
                    <a:pt x="13093" y="8850"/>
                    <a:pt x="13200" y="8663"/>
                  </a:cubicBezTo>
                  <a:cubicBezTo>
                    <a:pt x="13305" y="8477"/>
                    <a:pt x="13290" y="8240"/>
                    <a:pt x="13157" y="8014"/>
                  </a:cubicBezTo>
                  <a:lnTo>
                    <a:pt x="11578" y="5344"/>
                  </a:lnTo>
                  <a:cubicBezTo>
                    <a:pt x="11478" y="3922"/>
                    <a:pt x="10858" y="2596"/>
                    <a:pt x="9827" y="1605"/>
                  </a:cubicBezTo>
                  <a:cubicBezTo>
                    <a:pt x="9775" y="1555"/>
                    <a:pt x="9709" y="1530"/>
                    <a:pt x="9643" y="1530"/>
                  </a:cubicBezTo>
                  <a:cubicBezTo>
                    <a:pt x="9573" y="1530"/>
                    <a:pt x="9503" y="1558"/>
                    <a:pt x="9451" y="1612"/>
                  </a:cubicBezTo>
                  <a:cubicBezTo>
                    <a:pt x="9349" y="1718"/>
                    <a:pt x="9352" y="1886"/>
                    <a:pt x="9458" y="1988"/>
                  </a:cubicBezTo>
                  <a:cubicBezTo>
                    <a:pt x="10408" y="2902"/>
                    <a:pt x="10974" y="4128"/>
                    <a:pt x="11052" y="5441"/>
                  </a:cubicBezTo>
                  <a:cubicBezTo>
                    <a:pt x="11055" y="5483"/>
                    <a:pt x="11067" y="5524"/>
                    <a:pt x="11089" y="5560"/>
                  </a:cubicBezTo>
                  <a:lnTo>
                    <a:pt x="12699" y="8284"/>
                  </a:lnTo>
                  <a:cubicBezTo>
                    <a:pt x="12740" y="8354"/>
                    <a:pt x="12740" y="8394"/>
                    <a:pt x="12739" y="8399"/>
                  </a:cubicBezTo>
                  <a:cubicBezTo>
                    <a:pt x="12733" y="8404"/>
                    <a:pt x="12699" y="8425"/>
                    <a:pt x="12618" y="8425"/>
                  </a:cubicBezTo>
                  <a:lnTo>
                    <a:pt x="11328" y="8425"/>
                  </a:lnTo>
                  <a:cubicBezTo>
                    <a:pt x="11181" y="8425"/>
                    <a:pt x="11062" y="8544"/>
                    <a:pt x="11062" y="8691"/>
                  </a:cubicBezTo>
                  <a:lnTo>
                    <a:pt x="11062" y="10333"/>
                  </a:lnTo>
                  <a:lnTo>
                    <a:pt x="9222" y="10333"/>
                  </a:lnTo>
                  <a:cubicBezTo>
                    <a:pt x="9075" y="10333"/>
                    <a:pt x="8956" y="10452"/>
                    <a:pt x="8956" y="10599"/>
                  </a:cubicBezTo>
                  <a:cubicBezTo>
                    <a:pt x="8956" y="10746"/>
                    <a:pt x="9075" y="10865"/>
                    <a:pt x="9222" y="10865"/>
                  </a:cubicBezTo>
                  <a:lnTo>
                    <a:pt x="11062" y="10865"/>
                  </a:lnTo>
                  <a:lnTo>
                    <a:pt x="11062" y="12020"/>
                  </a:lnTo>
                  <a:cubicBezTo>
                    <a:pt x="11062" y="12443"/>
                    <a:pt x="10718" y="12787"/>
                    <a:pt x="10296" y="12787"/>
                  </a:cubicBezTo>
                  <a:lnTo>
                    <a:pt x="6558" y="12787"/>
                  </a:lnTo>
                  <a:cubicBezTo>
                    <a:pt x="6136" y="12787"/>
                    <a:pt x="5793" y="12443"/>
                    <a:pt x="5793" y="12020"/>
                  </a:cubicBezTo>
                  <a:lnTo>
                    <a:pt x="5793" y="11236"/>
                  </a:lnTo>
                  <a:cubicBezTo>
                    <a:pt x="5793" y="11095"/>
                    <a:pt x="5683" y="10978"/>
                    <a:pt x="5542" y="10970"/>
                  </a:cubicBezTo>
                  <a:cubicBezTo>
                    <a:pt x="5420" y="10964"/>
                    <a:pt x="5299" y="10951"/>
                    <a:pt x="5179" y="10936"/>
                  </a:cubicBezTo>
                  <a:lnTo>
                    <a:pt x="5179" y="8304"/>
                  </a:lnTo>
                  <a:cubicBezTo>
                    <a:pt x="5180" y="8276"/>
                    <a:pt x="5206" y="8210"/>
                    <a:pt x="5227" y="8189"/>
                  </a:cubicBezTo>
                  <a:lnTo>
                    <a:pt x="5526" y="7890"/>
                  </a:lnTo>
                  <a:cubicBezTo>
                    <a:pt x="5645" y="7771"/>
                    <a:pt x="5728" y="7568"/>
                    <a:pt x="5728" y="7400"/>
                  </a:cubicBezTo>
                  <a:lnTo>
                    <a:pt x="5728" y="6823"/>
                  </a:lnTo>
                  <a:cubicBezTo>
                    <a:pt x="5728" y="6677"/>
                    <a:pt x="5609" y="6558"/>
                    <a:pt x="5462" y="6558"/>
                  </a:cubicBezTo>
                  <a:cubicBezTo>
                    <a:pt x="5315" y="6558"/>
                    <a:pt x="5197" y="6677"/>
                    <a:pt x="5197" y="6823"/>
                  </a:cubicBezTo>
                  <a:lnTo>
                    <a:pt x="5197" y="7399"/>
                  </a:lnTo>
                  <a:cubicBezTo>
                    <a:pt x="5196" y="7428"/>
                    <a:pt x="5169" y="7493"/>
                    <a:pt x="5149" y="7515"/>
                  </a:cubicBezTo>
                  <a:lnTo>
                    <a:pt x="4851" y="7814"/>
                  </a:lnTo>
                  <a:cubicBezTo>
                    <a:pt x="4731" y="7933"/>
                    <a:pt x="4648" y="8135"/>
                    <a:pt x="4648" y="8304"/>
                  </a:cubicBezTo>
                  <a:lnTo>
                    <a:pt x="4648" y="10840"/>
                  </a:lnTo>
                  <a:cubicBezTo>
                    <a:pt x="4532" y="10813"/>
                    <a:pt x="4417" y="10781"/>
                    <a:pt x="4305" y="10746"/>
                  </a:cubicBezTo>
                  <a:lnTo>
                    <a:pt x="4305" y="6728"/>
                  </a:lnTo>
                  <a:cubicBezTo>
                    <a:pt x="4595" y="6620"/>
                    <a:pt x="4802" y="6340"/>
                    <a:pt x="4802" y="6013"/>
                  </a:cubicBezTo>
                  <a:cubicBezTo>
                    <a:pt x="4802" y="5592"/>
                    <a:pt x="4460" y="5249"/>
                    <a:pt x="4039" y="5249"/>
                  </a:cubicBezTo>
                  <a:cubicBezTo>
                    <a:pt x="3618" y="5249"/>
                    <a:pt x="3275" y="5592"/>
                    <a:pt x="3275" y="6013"/>
                  </a:cubicBezTo>
                  <a:cubicBezTo>
                    <a:pt x="3275" y="6340"/>
                    <a:pt x="3483" y="6620"/>
                    <a:pt x="3773" y="6728"/>
                  </a:cubicBezTo>
                  <a:lnTo>
                    <a:pt x="3773" y="10549"/>
                  </a:lnTo>
                  <a:cubicBezTo>
                    <a:pt x="3641" y="10491"/>
                    <a:pt x="3512" y="10429"/>
                    <a:pt x="3387" y="10361"/>
                  </a:cubicBezTo>
                  <a:lnTo>
                    <a:pt x="3387" y="7694"/>
                  </a:lnTo>
                  <a:cubicBezTo>
                    <a:pt x="3387" y="7525"/>
                    <a:pt x="3303" y="7323"/>
                    <a:pt x="3184" y="7204"/>
                  </a:cubicBezTo>
                  <a:lnTo>
                    <a:pt x="2637" y="6656"/>
                  </a:lnTo>
                  <a:cubicBezTo>
                    <a:pt x="2616" y="6635"/>
                    <a:pt x="2589" y="6569"/>
                    <a:pt x="2588" y="6541"/>
                  </a:cubicBezTo>
                  <a:lnTo>
                    <a:pt x="2588" y="4838"/>
                  </a:lnTo>
                  <a:cubicBezTo>
                    <a:pt x="2879" y="4729"/>
                    <a:pt x="3086" y="4450"/>
                    <a:pt x="3086" y="4123"/>
                  </a:cubicBezTo>
                  <a:cubicBezTo>
                    <a:pt x="3086" y="3701"/>
                    <a:pt x="2743" y="3358"/>
                    <a:pt x="2322" y="3358"/>
                  </a:cubicBezTo>
                  <a:cubicBezTo>
                    <a:pt x="1901" y="3358"/>
                    <a:pt x="1559" y="3701"/>
                    <a:pt x="1559" y="4123"/>
                  </a:cubicBezTo>
                  <a:cubicBezTo>
                    <a:pt x="1559" y="4450"/>
                    <a:pt x="1767" y="4729"/>
                    <a:pt x="2056" y="4838"/>
                  </a:cubicBezTo>
                  <a:lnTo>
                    <a:pt x="2056" y="6541"/>
                  </a:lnTo>
                  <a:cubicBezTo>
                    <a:pt x="2056" y="6709"/>
                    <a:pt x="2141" y="6911"/>
                    <a:pt x="2260" y="7030"/>
                  </a:cubicBezTo>
                  <a:lnTo>
                    <a:pt x="2807" y="7579"/>
                  </a:lnTo>
                  <a:cubicBezTo>
                    <a:pt x="2826" y="7600"/>
                    <a:pt x="2854" y="7665"/>
                    <a:pt x="2855" y="7694"/>
                  </a:cubicBezTo>
                  <a:lnTo>
                    <a:pt x="2855" y="10032"/>
                  </a:lnTo>
                  <a:cubicBezTo>
                    <a:pt x="1509" y="9084"/>
                    <a:pt x="635" y="7516"/>
                    <a:pt x="635" y="5756"/>
                  </a:cubicBezTo>
                  <a:cubicBezTo>
                    <a:pt x="635" y="3668"/>
                    <a:pt x="1865" y="1862"/>
                    <a:pt x="3638" y="1026"/>
                  </a:cubicBezTo>
                  <a:lnTo>
                    <a:pt x="3638" y="2232"/>
                  </a:lnTo>
                  <a:cubicBezTo>
                    <a:pt x="3348" y="2340"/>
                    <a:pt x="3141" y="2619"/>
                    <a:pt x="3141" y="2948"/>
                  </a:cubicBezTo>
                  <a:cubicBezTo>
                    <a:pt x="3141" y="3369"/>
                    <a:pt x="3483" y="3712"/>
                    <a:pt x="3904" y="3712"/>
                  </a:cubicBezTo>
                  <a:cubicBezTo>
                    <a:pt x="4324" y="3712"/>
                    <a:pt x="4666" y="3369"/>
                    <a:pt x="4666" y="2948"/>
                  </a:cubicBezTo>
                  <a:cubicBezTo>
                    <a:pt x="4666" y="2619"/>
                    <a:pt x="4459" y="2340"/>
                    <a:pt x="4169" y="2232"/>
                  </a:cubicBezTo>
                  <a:lnTo>
                    <a:pt x="4169" y="810"/>
                  </a:lnTo>
                  <a:cubicBezTo>
                    <a:pt x="4696" y="631"/>
                    <a:pt x="5262" y="532"/>
                    <a:pt x="5849" y="532"/>
                  </a:cubicBezTo>
                  <a:cubicBezTo>
                    <a:pt x="6667" y="532"/>
                    <a:pt x="7450" y="717"/>
                    <a:pt x="8177" y="1081"/>
                  </a:cubicBezTo>
                  <a:cubicBezTo>
                    <a:pt x="8215" y="1100"/>
                    <a:pt x="8255" y="1109"/>
                    <a:pt x="8295" y="1109"/>
                  </a:cubicBezTo>
                  <a:cubicBezTo>
                    <a:pt x="8393" y="1109"/>
                    <a:pt x="8486" y="1056"/>
                    <a:pt x="8533" y="962"/>
                  </a:cubicBezTo>
                  <a:cubicBezTo>
                    <a:pt x="8599" y="831"/>
                    <a:pt x="8546" y="672"/>
                    <a:pt x="8415" y="605"/>
                  </a:cubicBezTo>
                  <a:cubicBezTo>
                    <a:pt x="7614" y="205"/>
                    <a:pt x="6751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327;p64">
              <a:extLst>
                <a:ext uri="{FF2B5EF4-FFF2-40B4-BE49-F238E27FC236}">
                  <a16:creationId xmlns:a16="http://schemas.microsoft.com/office/drawing/2014/main" id="{BA93C742-4FCA-E44D-DE07-E9DF8AFE81E5}"/>
                </a:ext>
              </a:extLst>
            </p:cNvPr>
            <p:cNvSpPr/>
            <p:nvPr/>
          </p:nvSpPr>
          <p:spPr>
            <a:xfrm>
              <a:off x="2201295" y="1609919"/>
              <a:ext cx="17678" cy="51973"/>
            </a:xfrm>
            <a:custGeom>
              <a:avLst/>
              <a:gdLst/>
              <a:ahLst/>
              <a:cxnLst/>
              <a:rect l="l" t="t" r="r" b="b"/>
              <a:pathLst>
                <a:path w="533" h="1567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00"/>
                  </a:lnTo>
                  <a:cubicBezTo>
                    <a:pt x="0" y="1447"/>
                    <a:pt x="119" y="1566"/>
                    <a:pt x="266" y="1566"/>
                  </a:cubicBezTo>
                  <a:cubicBezTo>
                    <a:pt x="413" y="1566"/>
                    <a:pt x="532" y="1447"/>
                    <a:pt x="532" y="1300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328;p64">
              <a:extLst>
                <a:ext uri="{FF2B5EF4-FFF2-40B4-BE49-F238E27FC236}">
                  <a16:creationId xmlns:a16="http://schemas.microsoft.com/office/drawing/2014/main" id="{3AEE378F-8DC3-928E-3B9B-2EDD24F3B0A1}"/>
                </a:ext>
              </a:extLst>
            </p:cNvPr>
            <p:cNvSpPr/>
            <p:nvPr/>
          </p:nvSpPr>
          <p:spPr>
            <a:xfrm>
              <a:off x="1943285" y="1875093"/>
              <a:ext cx="92769" cy="93466"/>
            </a:xfrm>
            <a:custGeom>
              <a:avLst/>
              <a:gdLst/>
              <a:ahLst/>
              <a:cxnLst/>
              <a:rect l="l" t="t" r="r" b="b"/>
              <a:pathLst>
                <a:path w="2797" h="2818" extrusionOk="0">
                  <a:moveTo>
                    <a:pt x="1398" y="532"/>
                  </a:moveTo>
                  <a:cubicBezTo>
                    <a:pt x="1875" y="532"/>
                    <a:pt x="2265" y="926"/>
                    <a:pt x="2265" y="1409"/>
                  </a:cubicBezTo>
                  <a:cubicBezTo>
                    <a:pt x="2265" y="1893"/>
                    <a:pt x="1876" y="2286"/>
                    <a:pt x="1398" y="2286"/>
                  </a:cubicBezTo>
                  <a:cubicBezTo>
                    <a:pt x="921" y="2286"/>
                    <a:pt x="532" y="1893"/>
                    <a:pt x="532" y="1409"/>
                  </a:cubicBezTo>
                  <a:cubicBezTo>
                    <a:pt x="532" y="926"/>
                    <a:pt x="921" y="532"/>
                    <a:pt x="1398" y="532"/>
                  </a:cubicBezTo>
                  <a:close/>
                  <a:moveTo>
                    <a:pt x="1398" y="1"/>
                  </a:moveTo>
                  <a:cubicBezTo>
                    <a:pt x="628" y="1"/>
                    <a:pt x="1" y="633"/>
                    <a:pt x="1" y="1409"/>
                  </a:cubicBezTo>
                  <a:cubicBezTo>
                    <a:pt x="1" y="2186"/>
                    <a:pt x="628" y="2818"/>
                    <a:pt x="1398" y="2818"/>
                  </a:cubicBezTo>
                  <a:cubicBezTo>
                    <a:pt x="2169" y="2818"/>
                    <a:pt x="2796" y="2186"/>
                    <a:pt x="2796" y="1409"/>
                  </a:cubicBezTo>
                  <a:cubicBezTo>
                    <a:pt x="2796" y="633"/>
                    <a:pt x="2169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329;p64">
              <a:extLst>
                <a:ext uri="{FF2B5EF4-FFF2-40B4-BE49-F238E27FC236}">
                  <a16:creationId xmlns:a16="http://schemas.microsoft.com/office/drawing/2014/main" id="{AF46CA0E-AD87-1A2B-CBC6-B46E2D2F5B8B}"/>
                </a:ext>
              </a:extLst>
            </p:cNvPr>
            <p:cNvSpPr/>
            <p:nvPr/>
          </p:nvSpPr>
          <p:spPr>
            <a:xfrm>
              <a:off x="1964944" y="1896984"/>
              <a:ext cx="49420" cy="49718"/>
            </a:xfrm>
            <a:custGeom>
              <a:avLst/>
              <a:gdLst/>
              <a:ahLst/>
              <a:cxnLst/>
              <a:rect l="l" t="t" r="r" b="b"/>
              <a:pathLst>
                <a:path w="1490" h="1499" extrusionOk="0">
                  <a:moveTo>
                    <a:pt x="745" y="533"/>
                  </a:moveTo>
                  <a:cubicBezTo>
                    <a:pt x="863" y="533"/>
                    <a:pt x="959" y="630"/>
                    <a:pt x="959" y="749"/>
                  </a:cubicBezTo>
                  <a:cubicBezTo>
                    <a:pt x="959" y="869"/>
                    <a:pt x="863" y="967"/>
                    <a:pt x="745" y="967"/>
                  </a:cubicBezTo>
                  <a:cubicBezTo>
                    <a:pt x="628" y="967"/>
                    <a:pt x="532" y="869"/>
                    <a:pt x="532" y="749"/>
                  </a:cubicBezTo>
                  <a:cubicBezTo>
                    <a:pt x="532" y="630"/>
                    <a:pt x="628" y="533"/>
                    <a:pt x="745" y="533"/>
                  </a:cubicBezTo>
                  <a:close/>
                  <a:moveTo>
                    <a:pt x="745" y="1"/>
                  </a:moveTo>
                  <a:cubicBezTo>
                    <a:pt x="335" y="1"/>
                    <a:pt x="1" y="336"/>
                    <a:pt x="1" y="749"/>
                  </a:cubicBezTo>
                  <a:cubicBezTo>
                    <a:pt x="1" y="1162"/>
                    <a:pt x="335" y="1499"/>
                    <a:pt x="745" y="1499"/>
                  </a:cubicBezTo>
                  <a:cubicBezTo>
                    <a:pt x="1156" y="1499"/>
                    <a:pt x="1489" y="1162"/>
                    <a:pt x="1489" y="749"/>
                  </a:cubicBezTo>
                  <a:cubicBezTo>
                    <a:pt x="1489" y="336"/>
                    <a:pt x="1156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330;p64">
              <a:extLst>
                <a:ext uri="{FF2B5EF4-FFF2-40B4-BE49-F238E27FC236}">
                  <a16:creationId xmlns:a16="http://schemas.microsoft.com/office/drawing/2014/main" id="{BC331343-131D-4EA9-F187-F5485A1D7FF0}"/>
                </a:ext>
              </a:extLst>
            </p:cNvPr>
            <p:cNvSpPr/>
            <p:nvPr/>
          </p:nvSpPr>
          <p:spPr>
            <a:xfrm>
              <a:off x="2058675" y="1563053"/>
              <a:ext cx="50647" cy="78441"/>
            </a:xfrm>
            <a:custGeom>
              <a:avLst/>
              <a:gdLst/>
              <a:ahLst/>
              <a:cxnLst/>
              <a:rect l="l" t="t" r="r" b="b"/>
              <a:pathLst>
                <a:path w="1527" h="2365" extrusionOk="0">
                  <a:moveTo>
                    <a:pt x="763" y="532"/>
                  </a:moveTo>
                  <a:cubicBezTo>
                    <a:pt x="891" y="532"/>
                    <a:pt x="995" y="636"/>
                    <a:pt x="995" y="764"/>
                  </a:cubicBezTo>
                  <a:cubicBezTo>
                    <a:pt x="995" y="893"/>
                    <a:pt x="890" y="997"/>
                    <a:pt x="763" y="997"/>
                  </a:cubicBezTo>
                  <a:cubicBezTo>
                    <a:pt x="636" y="997"/>
                    <a:pt x="532" y="893"/>
                    <a:pt x="532" y="764"/>
                  </a:cubicBezTo>
                  <a:cubicBezTo>
                    <a:pt x="532" y="637"/>
                    <a:pt x="636" y="532"/>
                    <a:pt x="763" y="532"/>
                  </a:cubicBezTo>
                  <a:close/>
                  <a:moveTo>
                    <a:pt x="763" y="1"/>
                  </a:moveTo>
                  <a:cubicBezTo>
                    <a:pt x="342" y="1"/>
                    <a:pt x="0" y="343"/>
                    <a:pt x="0" y="765"/>
                  </a:cubicBezTo>
                  <a:cubicBezTo>
                    <a:pt x="0" y="1093"/>
                    <a:pt x="208" y="1372"/>
                    <a:pt x="497" y="1480"/>
                  </a:cubicBezTo>
                  <a:lnTo>
                    <a:pt x="497" y="2098"/>
                  </a:lnTo>
                  <a:cubicBezTo>
                    <a:pt x="497" y="2245"/>
                    <a:pt x="616" y="2364"/>
                    <a:pt x="763" y="2364"/>
                  </a:cubicBezTo>
                  <a:cubicBezTo>
                    <a:pt x="910" y="2364"/>
                    <a:pt x="1029" y="2245"/>
                    <a:pt x="1029" y="2098"/>
                  </a:cubicBezTo>
                  <a:lnTo>
                    <a:pt x="1029" y="1480"/>
                  </a:lnTo>
                  <a:cubicBezTo>
                    <a:pt x="1320" y="1372"/>
                    <a:pt x="1527" y="1093"/>
                    <a:pt x="1527" y="765"/>
                  </a:cubicBezTo>
                  <a:cubicBezTo>
                    <a:pt x="1527" y="343"/>
                    <a:pt x="1184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50"/>
          <p:cNvSpPr txBox="1">
            <a:spLocks noGrp="1"/>
          </p:cNvSpPr>
          <p:nvPr>
            <p:ph type="subTitle" idx="1"/>
          </p:nvPr>
        </p:nvSpPr>
        <p:spPr>
          <a:xfrm>
            <a:off x="2366025" y="4386643"/>
            <a:ext cx="441195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latin typeface="Montserrat Black"/>
              </a:rPr>
              <a:t>Wykres</a:t>
            </a:r>
            <a:r>
              <a:rPr lang="en-US" dirty="0">
                <a:latin typeface="Montserrat Black"/>
              </a:rPr>
              <a:t> </a:t>
            </a:r>
            <a:r>
              <a:rPr lang="en-US" dirty="0" err="1">
                <a:latin typeface="Montserrat Black"/>
              </a:rPr>
              <a:t>dokładności</a:t>
            </a:r>
            <a:r>
              <a:rPr lang="en-US" dirty="0">
                <a:latin typeface="Montserrat Black"/>
              </a:rPr>
              <a:t> </a:t>
            </a:r>
            <a:r>
              <a:rPr lang="en-US" dirty="0" err="1">
                <a:latin typeface="Montserrat Black"/>
              </a:rPr>
              <a:t>zbiorów</a:t>
            </a:r>
            <a:r>
              <a:rPr lang="en-US" dirty="0">
                <a:latin typeface="Montserrat Black"/>
              </a:rPr>
              <a:t> </a:t>
            </a:r>
            <a:r>
              <a:rPr lang="en-US" dirty="0" err="1">
                <a:latin typeface="Montserrat Black"/>
              </a:rPr>
              <a:t>testowego</a:t>
            </a:r>
            <a:r>
              <a:rPr lang="en-US" dirty="0">
                <a:latin typeface="Montserrat Black"/>
              </a:rPr>
              <a:t> </a:t>
            </a:r>
            <a:r>
              <a:rPr lang="en-US" dirty="0" err="1">
                <a:latin typeface="Montserrat Black"/>
              </a:rPr>
              <a:t>oraz</a:t>
            </a:r>
            <a:r>
              <a:rPr lang="en-US" dirty="0">
                <a:latin typeface="Montserrat Black"/>
              </a:rPr>
              <a:t> </a:t>
            </a:r>
            <a:r>
              <a:rPr lang="en-US" dirty="0" err="1">
                <a:latin typeface="Montserrat Black"/>
              </a:rPr>
              <a:t>treningowego</a:t>
            </a:r>
            <a:r>
              <a:rPr lang="en-US" dirty="0">
                <a:latin typeface="Montserrat Black"/>
              </a:rPr>
              <a:t> do </a:t>
            </a:r>
            <a:r>
              <a:rPr lang="en-US" dirty="0" err="1">
                <a:latin typeface="Montserrat Black"/>
              </a:rPr>
              <a:t>liczby</a:t>
            </a:r>
            <a:r>
              <a:rPr lang="en-US" dirty="0">
                <a:latin typeface="Montserrat Black"/>
              </a:rPr>
              <a:t> </a:t>
            </a:r>
            <a:r>
              <a:rPr lang="en-US" dirty="0" err="1">
                <a:latin typeface="Montserrat Black"/>
              </a:rPr>
              <a:t>epok</a:t>
            </a:r>
            <a:r>
              <a:rPr lang="en-US" dirty="0">
                <a:latin typeface="Montserrat Black"/>
              </a:rPr>
              <a:t> </a:t>
            </a:r>
            <a:endParaRPr lang="pl-PL" dirty="0"/>
          </a:p>
          <a:p>
            <a:r>
              <a:rPr lang="en-US" dirty="0"/>
              <a:t> </a:t>
            </a:r>
          </a:p>
        </p:txBody>
      </p:sp>
      <p:sp>
        <p:nvSpPr>
          <p:cNvPr id="1682" name="Google Shape;1682;p50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WYNIKI</a:t>
            </a:r>
            <a:endParaRPr dirty="0"/>
          </a:p>
        </p:txBody>
      </p:sp>
      <p:pic>
        <p:nvPicPr>
          <p:cNvPr id="1723" name="Google Shape;1723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8317173">
            <a:off x="945991" y="138822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5800073">
            <a:off x="8152462" y="1071912"/>
            <a:ext cx="652200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58" y="1648939"/>
            <a:ext cx="6994084" cy="2336002"/>
          </a:xfrm>
          <a:prstGeom prst="rect">
            <a:avLst/>
          </a:prstGeom>
        </p:spPr>
      </p:pic>
      <p:pic>
        <p:nvPicPr>
          <p:cNvPr id="5" name="Google Shape;1388;p40">
            <a:extLst>
              <a:ext uri="{FF2B5EF4-FFF2-40B4-BE49-F238E27FC236}">
                <a16:creationId xmlns:a16="http://schemas.microsoft.com/office/drawing/2014/main" id="{F874C438-5138-805D-2522-110D5FD1F2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20193487">
            <a:off x="8024411" y="4358488"/>
            <a:ext cx="851743" cy="35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141E9353-BA1C-ACFE-5489-733120741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6650" y="2507551"/>
            <a:ext cx="2621250" cy="565500"/>
          </a:xfrm>
        </p:spPr>
        <p:txBody>
          <a:bodyPr/>
          <a:lstStyle/>
          <a:p>
            <a:r>
              <a:rPr lang="pl-PL" sz="1800" dirty="0">
                <a:latin typeface="Montserrat Black"/>
              </a:rPr>
              <a:t>Macierz</a:t>
            </a:r>
            <a:r>
              <a:rPr lang="pl-PL" dirty="0"/>
              <a:t> </a:t>
            </a:r>
            <a:r>
              <a:rPr lang="pl-PL" sz="1800" dirty="0" smtClean="0">
                <a:latin typeface="Montserrat Black"/>
              </a:rPr>
              <a:t>pomyłek dla 10 epok</a:t>
            </a:r>
            <a:endParaRPr lang="pl-PL" sz="1800" dirty="0">
              <a:latin typeface="Montserrat Black"/>
            </a:endParaRPr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1793E603-F146-7A20-1328-03F78622F41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l-PL" dirty="0"/>
              <a:t>WYNIKI</a:t>
            </a:r>
          </a:p>
        </p:txBody>
      </p:sp>
      <p:pic>
        <p:nvPicPr>
          <p:cNvPr id="12" name="Obraz 12">
            <a:extLst>
              <a:ext uri="{FF2B5EF4-FFF2-40B4-BE49-F238E27FC236}">
                <a16:creationId xmlns:a16="http://schemas.microsoft.com/office/drawing/2014/main" id="{E16336E5-F6E0-5151-E9B6-5CDFD7FE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85875"/>
            <a:ext cx="41814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5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F7776E-4965-A243-09E2-562BBB06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50" y="2465318"/>
            <a:ext cx="1398900" cy="457200"/>
          </a:xfrm>
        </p:spPr>
        <p:txBody>
          <a:bodyPr/>
          <a:lstStyle/>
          <a:p>
            <a:r>
              <a:rPr lang="pl-PL" dirty="0"/>
              <a:t>82%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9E38B564-EAA2-B90A-60F6-4394648C690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85200" y="3191678"/>
            <a:ext cx="2373600" cy="457200"/>
          </a:xfrm>
        </p:spPr>
        <p:txBody>
          <a:bodyPr/>
          <a:lstStyle/>
          <a:p>
            <a:r>
              <a:rPr lang="pl-PL" dirty="0"/>
              <a:t>Swoistość</a:t>
            </a: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643AFD9-E49D-F91E-5361-2A8CA3D688B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214042" y="2465318"/>
            <a:ext cx="1397700" cy="457200"/>
          </a:xfrm>
        </p:spPr>
        <p:txBody>
          <a:bodyPr/>
          <a:lstStyle/>
          <a:p>
            <a:r>
              <a:rPr lang="pl-PL" dirty="0"/>
              <a:t>74%</a:t>
            </a:r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DF87105A-8363-7E46-5F6E-052DF6A3FB9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726092" y="3191678"/>
            <a:ext cx="2373600" cy="457200"/>
          </a:xfrm>
        </p:spPr>
        <p:txBody>
          <a:bodyPr/>
          <a:lstStyle/>
          <a:p>
            <a:r>
              <a:rPr lang="pl-PL" dirty="0"/>
              <a:t>Precyzja</a:t>
            </a:r>
          </a:p>
        </p:txBody>
      </p:sp>
      <p:sp>
        <p:nvSpPr>
          <p:cNvPr id="8" name="Tytuł 7">
            <a:extLst>
              <a:ext uri="{FF2B5EF4-FFF2-40B4-BE49-F238E27FC236}">
                <a16:creationId xmlns:a16="http://schemas.microsoft.com/office/drawing/2014/main" id="{9152FCBB-290B-3C58-6F35-19315555B490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3871296" y="2465318"/>
            <a:ext cx="1397700" cy="457200"/>
          </a:xfrm>
        </p:spPr>
        <p:txBody>
          <a:bodyPr/>
          <a:lstStyle/>
          <a:p>
            <a:r>
              <a:rPr lang="pl-PL" dirty="0"/>
              <a:t>92%</a:t>
            </a:r>
          </a:p>
        </p:txBody>
      </p:sp>
      <p:sp>
        <p:nvSpPr>
          <p:cNvPr id="10" name="Podtytuł 9">
            <a:extLst>
              <a:ext uri="{FF2B5EF4-FFF2-40B4-BE49-F238E27FC236}">
                <a16:creationId xmlns:a16="http://schemas.microsoft.com/office/drawing/2014/main" id="{202BE129-C9AA-829C-112A-31126F7A445A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383346" y="3191678"/>
            <a:ext cx="2373600" cy="457200"/>
          </a:xfrm>
        </p:spPr>
        <p:txBody>
          <a:bodyPr/>
          <a:lstStyle/>
          <a:p>
            <a:r>
              <a:rPr lang="pl-PL" dirty="0"/>
              <a:t>Czułość</a:t>
            </a:r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C5E20D0F-F3BB-4D2B-863B-867D7015156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l-PL" dirty="0"/>
              <a:t>WYNIKI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EA9531C3-4466-74A7-DA5E-AAC0EAD8CF4A}"/>
              </a:ext>
            </a:extLst>
          </p:cNvPr>
          <p:cNvSpPr txBox="1">
            <a:spLocks/>
          </p:cNvSpPr>
          <p:nvPr/>
        </p:nvSpPr>
        <p:spPr>
          <a:xfrm>
            <a:off x="5572550" y="2465318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dirty="0"/>
              <a:t>49%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538470C6-3EB4-5CF7-F996-D8C00FFE6C44}"/>
              </a:ext>
            </a:extLst>
          </p:cNvPr>
          <p:cNvSpPr txBox="1">
            <a:spLocks/>
          </p:cNvSpPr>
          <p:nvPr/>
        </p:nvSpPr>
        <p:spPr>
          <a:xfrm>
            <a:off x="7344200" y="2465318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dirty="0"/>
              <a:t>82%</a:t>
            </a:r>
          </a:p>
        </p:txBody>
      </p:sp>
      <p:sp>
        <p:nvSpPr>
          <p:cNvPr id="17" name="Podtytuł 3">
            <a:extLst>
              <a:ext uri="{FF2B5EF4-FFF2-40B4-BE49-F238E27FC236}">
                <a16:creationId xmlns:a16="http://schemas.microsoft.com/office/drawing/2014/main" id="{C80D8383-8A6C-F9DC-1919-9F8E1D7950AA}"/>
              </a:ext>
            </a:extLst>
          </p:cNvPr>
          <p:cNvSpPr txBox="1">
            <a:spLocks/>
          </p:cNvSpPr>
          <p:nvPr/>
        </p:nvSpPr>
        <p:spPr>
          <a:xfrm>
            <a:off x="-1150" y="3191678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dirty="0"/>
              <a:t>Dokładność</a:t>
            </a:r>
          </a:p>
        </p:txBody>
      </p:sp>
      <p:sp>
        <p:nvSpPr>
          <p:cNvPr id="19" name="Podtytuł 3">
            <a:extLst>
              <a:ext uri="{FF2B5EF4-FFF2-40B4-BE49-F238E27FC236}">
                <a16:creationId xmlns:a16="http://schemas.microsoft.com/office/drawing/2014/main" id="{7B5106D3-C1C5-FC71-4369-03ADD20AE0A1}"/>
              </a:ext>
            </a:extLst>
          </p:cNvPr>
          <p:cNvSpPr txBox="1">
            <a:spLocks/>
          </p:cNvSpPr>
          <p:nvPr/>
        </p:nvSpPr>
        <p:spPr>
          <a:xfrm>
            <a:off x="6856850" y="3191678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dirty="0"/>
              <a:t>F1 </a:t>
            </a:r>
            <a:r>
              <a:rPr lang="pl-PL" dirty="0" err="1"/>
              <a:t>score</a:t>
            </a:r>
          </a:p>
        </p:txBody>
      </p:sp>
      <p:sp>
        <p:nvSpPr>
          <p:cNvPr id="21" name="Google Shape;1834;p52">
            <a:extLst>
              <a:ext uri="{FF2B5EF4-FFF2-40B4-BE49-F238E27FC236}">
                <a16:creationId xmlns:a16="http://schemas.microsoft.com/office/drawing/2014/main" id="{2F88E18D-DD55-5194-6B7B-D4298630212D}"/>
              </a:ext>
            </a:extLst>
          </p:cNvPr>
          <p:cNvSpPr/>
          <p:nvPr/>
        </p:nvSpPr>
        <p:spPr>
          <a:xfrm rot="5400000">
            <a:off x="877005" y="1773197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834;p52">
            <a:extLst>
              <a:ext uri="{FF2B5EF4-FFF2-40B4-BE49-F238E27FC236}">
                <a16:creationId xmlns:a16="http://schemas.microsoft.com/office/drawing/2014/main" id="{93B5E07F-30B6-9830-7A7A-5CD0C76C8BEA}"/>
              </a:ext>
            </a:extLst>
          </p:cNvPr>
          <p:cNvSpPr/>
          <p:nvPr/>
        </p:nvSpPr>
        <p:spPr>
          <a:xfrm rot="5400000">
            <a:off x="2608071" y="1773197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834;p52">
            <a:extLst>
              <a:ext uri="{FF2B5EF4-FFF2-40B4-BE49-F238E27FC236}">
                <a16:creationId xmlns:a16="http://schemas.microsoft.com/office/drawing/2014/main" id="{A23B5A21-6040-36CA-387B-9392545C77F6}"/>
              </a:ext>
            </a:extLst>
          </p:cNvPr>
          <p:cNvSpPr/>
          <p:nvPr/>
        </p:nvSpPr>
        <p:spPr>
          <a:xfrm rot="5400000">
            <a:off x="4264592" y="1773197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834;p52">
            <a:extLst>
              <a:ext uri="{FF2B5EF4-FFF2-40B4-BE49-F238E27FC236}">
                <a16:creationId xmlns:a16="http://schemas.microsoft.com/office/drawing/2014/main" id="{C30E3DE8-5CE3-FD85-BFD4-48CB1C2558E6}"/>
              </a:ext>
            </a:extLst>
          </p:cNvPr>
          <p:cNvSpPr/>
          <p:nvPr/>
        </p:nvSpPr>
        <p:spPr>
          <a:xfrm rot="5400000">
            <a:off x="5962527" y="1773197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834;p52">
            <a:extLst>
              <a:ext uri="{FF2B5EF4-FFF2-40B4-BE49-F238E27FC236}">
                <a16:creationId xmlns:a16="http://schemas.microsoft.com/office/drawing/2014/main" id="{D6852411-5C5F-02BB-0F27-E664B8D69AC9}"/>
              </a:ext>
            </a:extLst>
          </p:cNvPr>
          <p:cNvSpPr/>
          <p:nvPr/>
        </p:nvSpPr>
        <p:spPr>
          <a:xfrm rot="5400000">
            <a:off x="7735005" y="1773197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Obraz 32">
            <a:extLst>
              <a:ext uri="{FF2B5EF4-FFF2-40B4-BE49-F238E27FC236}">
                <a16:creationId xmlns:a16="http://schemas.microsoft.com/office/drawing/2014/main" id="{3B32E3EA-FFE1-7C7D-E03C-B13F4CD8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8943" y="1845417"/>
            <a:ext cx="375242" cy="381887"/>
          </a:xfrm>
          <a:prstGeom prst="rect">
            <a:avLst/>
          </a:prstGeom>
        </p:spPr>
      </p:pic>
      <p:pic>
        <p:nvPicPr>
          <p:cNvPr id="33" name="Obraz 33">
            <a:extLst>
              <a:ext uri="{FF2B5EF4-FFF2-40B4-BE49-F238E27FC236}">
                <a16:creationId xmlns:a16="http://schemas.microsoft.com/office/drawing/2014/main" id="{2D5FDA4D-9E40-E99D-977B-C93CE706F9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713459" y="1825578"/>
            <a:ext cx="408469" cy="428404"/>
          </a:xfrm>
          <a:prstGeom prst="rect">
            <a:avLst/>
          </a:prstGeom>
        </p:spPr>
      </p:pic>
      <p:pic>
        <p:nvPicPr>
          <p:cNvPr id="12" name="Obraz 13">
            <a:extLst>
              <a:ext uri="{FF2B5EF4-FFF2-40B4-BE49-F238E27FC236}">
                <a16:creationId xmlns:a16="http://schemas.microsoft.com/office/drawing/2014/main" id="{65DF9A91-7C5F-AEAB-515D-10A0F39A90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381057" y="1851678"/>
            <a:ext cx="381887" cy="368597"/>
          </a:xfrm>
          <a:prstGeom prst="rect">
            <a:avLst/>
          </a:prstGeom>
        </p:spPr>
      </p:pic>
      <p:pic>
        <p:nvPicPr>
          <p:cNvPr id="14" name="Obraz 15">
            <a:extLst>
              <a:ext uri="{FF2B5EF4-FFF2-40B4-BE49-F238E27FC236}">
                <a16:creationId xmlns:a16="http://schemas.microsoft.com/office/drawing/2014/main" id="{9B2E69AE-F1BF-F59B-EEFA-83E82919D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8912" y="1851678"/>
            <a:ext cx="361951" cy="375241"/>
          </a:xfrm>
          <a:prstGeom prst="rect">
            <a:avLst/>
          </a:prstGeom>
        </p:spPr>
      </p:pic>
      <p:pic>
        <p:nvPicPr>
          <p:cNvPr id="16" name="Obraz 17">
            <a:extLst>
              <a:ext uri="{FF2B5EF4-FFF2-40B4-BE49-F238E27FC236}">
                <a16:creationId xmlns:a16="http://schemas.microsoft.com/office/drawing/2014/main" id="{18A19147-34B1-A0C0-AD89-BAA0263C1A8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849929" y="1825096"/>
            <a:ext cx="381887" cy="40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6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1D06E6C-E4BF-5E68-DD8D-1E9A728776FA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l-PL" dirty="0"/>
              <a:t>WYNIKI DLA 50 EPOK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93" y="1444751"/>
            <a:ext cx="4925787" cy="1641929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2175644"/>
            <a:ext cx="3438150" cy="257861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436" y="3545586"/>
            <a:ext cx="2806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/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l-PL" dirty="0" smtClean="0"/>
              <a:t>WYNIKI 10 EPOK VS 50 EPOK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49F7776E-4965-A243-09E2-562BBB06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00" y="2255006"/>
            <a:ext cx="1398900" cy="457200"/>
          </a:xfrm>
        </p:spPr>
        <p:txBody>
          <a:bodyPr/>
          <a:lstStyle/>
          <a:p>
            <a:r>
              <a:rPr lang="pl-PL" sz="2800" dirty="0"/>
              <a:t>82%</a:t>
            </a:r>
          </a:p>
        </p:txBody>
      </p:sp>
      <p:sp>
        <p:nvSpPr>
          <p:cNvPr id="13" name="Podtytuł 3">
            <a:extLst>
              <a:ext uri="{FF2B5EF4-FFF2-40B4-BE49-F238E27FC236}">
                <a16:creationId xmlns:a16="http://schemas.microsoft.com/office/drawing/2014/main" id="{9E38B564-EAA2-B90A-60F6-4394648C690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98750" y="3923198"/>
            <a:ext cx="2373600" cy="457200"/>
          </a:xfrm>
        </p:spPr>
        <p:txBody>
          <a:bodyPr/>
          <a:lstStyle/>
          <a:p>
            <a:r>
              <a:rPr lang="pl-PL" sz="2000" dirty="0"/>
              <a:t>Swoistość</a:t>
            </a:r>
          </a:p>
        </p:txBody>
      </p:sp>
      <p:sp>
        <p:nvSpPr>
          <p:cNvPr id="14" name="Tytuł 4">
            <a:extLst>
              <a:ext uri="{FF2B5EF4-FFF2-40B4-BE49-F238E27FC236}">
                <a16:creationId xmlns:a16="http://schemas.microsoft.com/office/drawing/2014/main" id="{1643AFD9-E49D-F91E-5361-2A8CA3D688B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127592" y="2255006"/>
            <a:ext cx="1397700" cy="457200"/>
          </a:xfrm>
        </p:spPr>
        <p:txBody>
          <a:bodyPr/>
          <a:lstStyle/>
          <a:p>
            <a:r>
              <a:rPr lang="pl-PL" sz="2800" dirty="0"/>
              <a:t>74%</a:t>
            </a:r>
          </a:p>
        </p:txBody>
      </p:sp>
      <p:sp>
        <p:nvSpPr>
          <p:cNvPr id="15" name="Podtytuł 6">
            <a:extLst>
              <a:ext uri="{FF2B5EF4-FFF2-40B4-BE49-F238E27FC236}">
                <a16:creationId xmlns:a16="http://schemas.microsoft.com/office/drawing/2014/main" id="{DF87105A-8363-7E46-5F6E-052DF6A3FB9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639642" y="3923198"/>
            <a:ext cx="2373600" cy="457200"/>
          </a:xfrm>
        </p:spPr>
        <p:txBody>
          <a:bodyPr/>
          <a:lstStyle/>
          <a:p>
            <a:r>
              <a:rPr lang="pl-PL" sz="2000" dirty="0"/>
              <a:t>Precyzja</a:t>
            </a:r>
          </a:p>
        </p:txBody>
      </p:sp>
      <p:sp>
        <p:nvSpPr>
          <p:cNvPr id="16" name="Tytuł 7">
            <a:extLst>
              <a:ext uri="{FF2B5EF4-FFF2-40B4-BE49-F238E27FC236}">
                <a16:creationId xmlns:a16="http://schemas.microsoft.com/office/drawing/2014/main" id="{9152FCBB-290B-3C58-6F35-19315555B490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3784846" y="2255006"/>
            <a:ext cx="1397700" cy="457200"/>
          </a:xfrm>
        </p:spPr>
        <p:txBody>
          <a:bodyPr/>
          <a:lstStyle/>
          <a:p>
            <a:r>
              <a:rPr lang="pl-PL" sz="2800" dirty="0">
                <a:solidFill>
                  <a:srgbClr val="92D050"/>
                </a:solidFill>
              </a:rPr>
              <a:t>92%</a:t>
            </a:r>
          </a:p>
        </p:txBody>
      </p:sp>
      <p:sp>
        <p:nvSpPr>
          <p:cNvPr id="17" name="Podtytuł 9">
            <a:extLst>
              <a:ext uri="{FF2B5EF4-FFF2-40B4-BE49-F238E27FC236}">
                <a16:creationId xmlns:a16="http://schemas.microsoft.com/office/drawing/2014/main" id="{202BE129-C9AA-829C-112A-31126F7A445A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296896" y="3923198"/>
            <a:ext cx="2373600" cy="457200"/>
          </a:xfrm>
        </p:spPr>
        <p:txBody>
          <a:bodyPr/>
          <a:lstStyle/>
          <a:p>
            <a:r>
              <a:rPr lang="pl-PL" sz="2000" dirty="0"/>
              <a:t>Czułość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EA9531C3-4466-74A7-DA5E-AAC0EAD8CF4A}"/>
              </a:ext>
            </a:extLst>
          </p:cNvPr>
          <p:cNvSpPr txBox="1">
            <a:spLocks/>
          </p:cNvSpPr>
          <p:nvPr/>
        </p:nvSpPr>
        <p:spPr>
          <a:xfrm>
            <a:off x="5486100" y="2255006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sz="2800" dirty="0"/>
              <a:t>49%</a:t>
            </a:r>
          </a:p>
        </p:txBody>
      </p:sp>
      <p:sp>
        <p:nvSpPr>
          <p:cNvPr id="19" name="Tytuł 1">
            <a:extLst>
              <a:ext uri="{FF2B5EF4-FFF2-40B4-BE49-F238E27FC236}">
                <a16:creationId xmlns:a16="http://schemas.microsoft.com/office/drawing/2014/main" id="{538470C6-3EB4-5CF7-F996-D8C00FFE6C44}"/>
              </a:ext>
            </a:extLst>
          </p:cNvPr>
          <p:cNvSpPr txBox="1">
            <a:spLocks/>
          </p:cNvSpPr>
          <p:nvPr/>
        </p:nvSpPr>
        <p:spPr>
          <a:xfrm>
            <a:off x="7257750" y="2255006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sz="2800" dirty="0"/>
              <a:t>82%</a:t>
            </a:r>
          </a:p>
        </p:txBody>
      </p:sp>
      <p:sp>
        <p:nvSpPr>
          <p:cNvPr id="20" name="Podtytuł 3">
            <a:extLst>
              <a:ext uri="{FF2B5EF4-FFF2-40B4-BE49-F238E27FC236}">
                <a16:creationId xmlns:a16="http://schemas.microsoft.com/office/drawing/2014/main" id="{C80D8383-8A6C-F9DC-1919-9F8E1D7950AA}"/>
              </a:ext>
            </a:extLst>
          </p:cNvPr>
          <p:cNvSpPr txBox="1">
            <a:spLocks/>
          </p:cNvSpPr>
          <p:nvPr/>
        </p:nvSpPr>
        <p:spPr>
          <a:xfrm>
            <a:off x="-87600" y="3923198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sz="2000" dirty="0"/>
              <a:t>Dokładność</a:t>
            </a:r>
          </a:p>
        </p:txBody>
      </p:sp>
      <p:sp>
        <p:nvSpPr>
          <p:cNvPr id="21" name="Podtytuł 3">
            <a:extLst>
              <a:ext uri="{FF2B5EF4-FFF2-40B4-BE49-F238E27FC236}">
                <a16:creationId xmlns:a16="http://schemas.microsoft.com/office/drawing/2014/main" id="{7B5106D3-C1C5-FC71-4369-03ADD20AE0A1}"/>
              </a:ext>
            </a:extLst>
          </p:cNvPr>
          <p:cNvSpPr txBox="1">
            <a:spLocks/>
          </p:cNvSpPr>
          <p:nvPr/>
        </p:nvSpPr>
        <p:spPr>
          <a:xfrm>
            <a:off x="6770400" y="3923198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sz="2000" dirty="0"/>
              <a:t>F1 </a:t>
            </a:r>
            <a:r>
              <a:rPr lang="pl-PL" sz="2000" dirty="0" err="1"/>
              <a:t>score</a:t>
            </a:r>
          </a:p>
        </p:txBody>
      </p:sp>
      <p:sp>
        <p:nvSpPr>
          <p:cNvPr id="22" name="Google Shape;1834;p52">
            <a:extLst>
              <a:ext uri="{FF2B5EF4-FFF2-40B4-BE49-F238E27FC236}">
                <a16:creationId xmlns:a16="http://schemas.microsoft.com/office/drawing/2014/main" id="{2F88E18D-DD55-5194-6B7B-D4298630212D}"/>
              </a:ext>
            </a:extLst>
          </p:cNvPr>
          <p:cNvSpPr/>
          <p:nvPr/>
        </p:nvSpPr>
        <p:spPr>
          <a:xfrm rot="5400000">
            <a:off x="790555" y="156288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" name="Google Shape;1834;p52">
            <a:extLst>
              <a:ext uri="{FF2B5EF4-FFF2-40B4-BE49-F238E27FC236}">
                <a16:creationId xmlns:a16="http://schemas.microsoft.com/office/drawing/2014/main" id="{93B5E07F-30B6-9830-7A7A-5CD0C76C8BEA}"/>
              </a:ext>
            </a:extLst>
          </p:cNvPr>
          <p:cNvSpPr/>
          <p:nvPr/>
        </p:nvSpPr>
        <p:spPr>
          <a:xfrm rot="5400000">
            <a:off x="2521621" y="156288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" name="Google Shape;1834;p52">
            <a:extLst>
              <a:ext uri="{FF2B5EF4-FFF2-40B4-BE49-F238E27FC236}">
                <a16:creationId xmlns:a16="http://schemas.microsoft.com/office/drawing/2014/main" id="{A23B5A21-6040-36CA-387B-9392545C77F6}"/>
              </a:ext>
            </a:extLst>
          </p:cNvPr>
          <p:cNvSpPr/>
          <p:nvPr/>
        </p:nvSpPr>
        <p:spPr>
          <a:xfrm rot="5400000">
            <a:off x="4178142" y="156288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" name="Google Shape;1834;p52">
            <a:extLst>
              <a:ext uri="{FF2B5EF4-FFF2-40B4-BE49-F238E27FC236}">
                <a16:creationId xmlns:a16="http://schemas.microsoft.com/office/drawing/2014/main" id="{C30E3DE8-5CE3-FD85-BFD4-48CB1C2558E6}"/>
              </a:ext>
            </a:extLst>
          </p:cNvPr>
          <p:cNvSpPr/>
          <p:nvPr/>
        </p:nvSpPr>
        <p:spPr>
          <a:xfrm rot="5400000">
            <a:off x="5876077" y="156288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" name="Google Shape;1834;p52">
            <a:extLst>
              <a:ext uri="{FF2B5EF4-FFF2-40B4-BE49-F238E27FC236}">
                <a16:creationId xmlns:a16="http://schemas.microsoft.com/office/drawing/2014/main" id="{D6852411-5C5F-02BB-0F27-E664B8D69AC9}"/>
              </a:ext>
            </a:extLst>
          </p:cNvPr>
          <p:cNvSpPr/>
          <p:nvPr/>
        </p:nvSpPr>
        <p:spPr>
          <a:xfrm rot="5400000">
            <a:off x="7648555" y="156288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7" name="Obraz 32">
            <a:extLst>
              <a:ext uri="{FF2B5EF4-FFF2-40B4-BE49-F238E27FC236}">
                <a16:creationId xmlns:a16="http://schemas.microsoft.com/office/drawing/2014/main" id="{3B32E3EA-FFE1-7C7D-E03C-B13F4CD8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02493" y="1635105"/>
            <a:ext cx="375242" cy="381887"/>
          </a:xfrm>
          <a:prstGeom prst="rect">
            <a:avLst/>
          </a:prstGeom>
        </p:spPr>
      </p:pic>
      <p:pic>
        <p:nvPicPr>
          <p:cNvPr id="28" name="Obraz 33">
            <a:extLst>
              <a:ext uri="{FF2B5EF4-FFF2-40B4-BE49-F238E27FC236}">
                <a16:creationId xmlns:a16="http://schemas.microsoft.com/office/drawing/2014/main" id="{2D5FDA4D-9E40-E99D-977B-C93CE706F9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627009" y="1615266"/>
            <a:ext cx="408469" cy="428404"/>
          </a:xfrm>
          <a:prstGeom prst="rect">
            <a:avLst/>
          </a:prstGeom>
        </p:spPr>
      </p:pic>
      <p:pic>
        <p:nvPicPr>
          <p:cNvPr id="29" name="Obraz 13">
            <a:extLst>
              <a:ext uri="{FF2B5EF4-FFF2-40B4-BE49-F238E27FC236}">
                <a16:creationId xmlns:a16="http://schemas.microsoft.com/office/drawing/2014/main" id="{65DF9A91-7C5F-AEAB-515D-10A0F39A90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294607" y="1641366"/>
            <a:ext cx="381887" cy="368597"/>
          </a:xfrm>
          <a:prstGeom prst="rect">
            <a:avLst/>
          </a:prstGeom>
        </p:spPr>
      </p:pic>
      <p:pic>
        <p:nvPicPr>
          <p:cNvPr id="30" name="Obraz 15">
            <a:extLst>
              <a:ext uri="{FF2B5EF4-FFF2-40B4-BE49-F238E27FC236}">
                <a16:creationId xmlns:a16="http://schemas.microsoft.com/office/drawing/2014/main" id="{9B2E69AE-F1BF-F59B-EEFA-83E82919DA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002462" y="1641366"/>
            <a:ext cx="361951" cy="375241"/>
          </a:xfrm>
          <a:prstGeom prst="rect">
            <a:avLst/>
          </a:prstGeom>
        </p:spPr>
      </p:pic>
      <p:pic>
        <p:nvPicPr>
          <p:cNvPr id="31" name="Obraz 17">
            <a:extLst>
              <a:ext uri="{FF2B5EF4-FFF2-40B4-BE49-F238E27FC236}">
                <a16:creationId xmlns:a16="http://schemas.microsoft.com/office/drawing/2014/main" id="{18A19147-34B1-A0C0-AD89-BAA0263C1A8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7763479" y="1614784"/>
            <a:ext cx="381887" cy="401824"/>
          </a:xfrm>
          <a:prstGeom prst="rect">
            <a:avLst/>
          </a:prstGeom>
        </p:spPr>
      </p:pic>
      <p:sp>
        <p:nvSpPr>
          <p:cNvPr id="32" name="Tytuł 1">
            <a:extLst>
              <a:ext uri="{FF2B5EF4-FFF2-40B4-BE49-F238E27FC236}">
                <a16:creationId xmlns:a16="http://schemas.microsoft.com/office/drawing/2014/main" id="{49F7776E-4965-A243-09E2-562BBB0662E2}"/>
              </a:ext>
            </a:extLst>
          </p:cNvPr>
          <p:cNvSpPr txBox="1">
            <a:spLocks/>
          </p:cNvSpPr>
          <p:nvPr/>
        </p:nvSpPr>
        <p:spPr>
          <a:xfrm>
            <a:off x="456900" y="3026062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sz="2800" dirty="0" smtClean="0">
                <a:solidFill>
                  <a:srgbClr val="92D050"/>
                </a:solidFill>
              </a:rPr>
              <a:t>84%</a:t>
            </a:r>
            <a:endParaRPr lang="pl-PL" sz="2800" dirty="0">
              <a:solidFill>
                <a:srgbClr val="92D050"/>
              </a:solidFill>
            </a:endParaRPr>
          </a:p>
        </p:txBody>
      </p:sp>
      <p:sp>
        <p:nvSpPr>
          <p:cNvPr id="33" name="Tytuł 4">
            <a:extLst>
              <a:ext uri="{FF2B5EF4-FFF2-40B4-BE49-F238E27FC236}">
                <a16:creationId xmlns:a16="http://schemas.microsoft.com/office/drawing/2014/main" id="{1643AFD9-E49D-F91E-5361-2A8CA3D688B3}"/>
              </a:ext>
            </a:extLst>
          </p:cNvPr>
          <p:cNvSpPr txBox="1">
            <a:spLocks/>
          </p:cNvSpPr>
          <p:nvPr/>
        </p:nvSpPr>
        <p:spPr>
          <a:xfrm>
            <a:off x="2127592" y="3026062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sz="2800" dirty="0" smtClean="0">
                <a:solidFill>
                  <a:srgbClr val="92D050"/>
                </a:solidFill>
              </a:rPr>
              <a:t>81%</a:t>
            </a:r>
            <a:endParaRPr lang="pl-PL" sz="2800" dirty="0">
              <a:solidFill>
                <a:srgbClr val="92D050"/>
              </a:solidFill>
            </a:endParaRPr>
          </a:p>
        </p:txBody>
      </p:sp>
      <p:sp>
        <p:nvSpPr>
          <p:cNvPr id="34" name="Tytuł 7">
            <a:extLst>
              <a:ext uri="{FF2B5EF4-FFF2-40B4-BE49-F238E27FC236}">
                <a16:creationId xmlns:a16="http://schemas.microsoft.com/office/drawing/2014/main" id="{9152FCBB-290B-3C58-6F35-19315555B490}"/>
              </a:ext>
            </a:extLst>
          </p:cNvPr>
          <p:cNvSpPr txBox="1">
            <a:spLocks/>
          </p:cNvSpPr>
          <p:nvPr/>
        </p:nvSpPr>
        <p:spPr>
          <a:xfrm>
            <a:off x="3784846" y="3026062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sz="2800" dirty="0" smtClean="0"/>
              <a:t>84%</a:t>
            </a:r>
            <a:endParaRPr lang="pl-PL" sz="2800" dirty="0"/>
          </a:p>
        </p:txBody>
      </p:sp>
      <p:sp>
        <p:nvSpPr>
          <p:cNvPr id="35" name="Tytuł 1">
            <a:extLst>
              <a:ext uri="{FF2B5EF4-FFF2-40B4-BE49-F238E27FC236}">
                <a16:creationId xmlns:a16="http://schemas.microsoft.com/office/drawing/2014/main" id="{EA9531C3-4466-74A7-DA5E-AAC0EAD8CF4A}"/>
              </a:ext>
            </a:extLst>
          </p:cNvPr>
          <p:cNvSpPr txBox="1">
            <a:spLocks/>
          </p:cNvSpPr>
          <p:nvPr/>
        </p:nvSpPr>
        <p:spPr>
          <a:xfrm>
            <a:off x="5486100" y="3026062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sz="2800" dirty="0" smtClean="0">
                <a:solidFill>
                  <a:srgbClr val="92D050"/>
                </a:solidFill>
              </a:rPr>
              <a:t>54%</a:t>
            </a:r>
            <a:endParaRPr lang="pl-PL" sz="2800" dirty="0">
              <a:solidFill>
                <a:srgbClr val="92D050"/>
              </a:solidFill>
            </a:endParaRPr>
          </a:p>
        </p:txBody>
      </p:sp>
      <p:sp>
        <p:nvSpPr>
          <p:cNvPr id="36" name="Tytuł 1">
            <a:extLst>
              <a:ext uri="{FF2B5EF4-FFF2-40B4-BE49-F238E27FC236}">
                <a16:creationId xmlns:a16="http://schemas.microsoft.com/office/drawing/2014/main" id="{538470C6-3EB4-5CF7-F996-D8C00FFE6C44}"/>
              </a:ext>
            </a:extLst>
          </p:cNvPr>
          <p:cNvSpPr txBox="1">
            <a:spLocks/>
          </p:cNvSpPr>
          <p:nvPr/>
        </p:nvSpPr>
        <p:spPr>
          <a:xfrm>
            <a:off x="7257750" y="3026062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l-PL" sz="2800" dirty="0" smtClean="0">
                <a:solidFill>
                  <a:srgbClr val="92D050"/>
                </a:solidFill>
              </a:rPr>
              <a:t>83%</a:t>
            </a:r>
            <a:endParaRPr lang="pl-PL" sz="2800" dirty="0">
              <a:solidFill>
                <a:srgbClr val="92D050"/>
              </a:solidFill>
            </a:endParaRPr>
          </a:p>
        </p:txBody>
      </p:sp>
      <p:sp>
        <p:nvSpPr>
          <p:cNvPr id="2" name="pole tekstowe 1"/>
          <p:cNvSpPr txBox="1"/>
          <p:nvPr/>
        </p:nvSpPr>
        <p:spPr>
          <a:xfrm>
            <a:off x="104187" y="2310612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 smtClean="0">
                <a:solidFill>
                  <a:schemeClr val="accent3"/>
                </a:solidFill>
                <a:latin typeface="Montserrat Black" panose="020B0604020202020204" charset="-18"/>
              </a:rPr>
              <a:t>(10)</a:t>
            </a:r>
            <a:endParaRPr lang="pl-PL" dirty="0">
              <a:solidFill>
                <a:schemeClr val="accent3"/>
              </a:solidFill>
              <a:latin typeface="Montserrat Black" panose="020B0604020202020204" charset="-18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84150" y="3085385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solidFill>
                  <a:schemeClr val="accent3"/>
                </a:solidFill>
                <a:latin typeface="Montserrat Black" panose="020B0604020202020204" charset="-18"/>
              </a:rPr>
              <a:t>(</a:t>
            </a:r>
            <a:r>
              <a:rPr lang="pl-PL" sz="1600" dirty="0" smtClean="0">
                <a:solidFill>
                  <a:schemeClr val="accent3"/>
                </a:solidFill>
                <a:latin typeface="Montserrat Black" panose="020B0604020202020204" charset="-18"/>
              </a:rPr>
              <a:t>50)</a:t>
            </a:r>
            <a:endParaRPr lang="pl-PL" sz="1600" dirty="0">
              <a:solidFill>
                <a:schemeClr val="accent3"/>
              </a:solidFill>
              <a:latin typeface="Montserrat Black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357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tytuł 6">
            <a:extLst>
              <a:ext uri="{FF2B5EF4-FFF2-40B4-BE49-F238E27FC236}">
                <a16:creationId xmlns:a16="http://schemas.microsoft.com/office/drawing/2014/main" id="{1E861447-306A-4DEB-CD8A-6ECBE21311F9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009938" y="4319241"/>
            <a:ext cx="4832059" cy="512817"/>
          </a:xfrm>
        </p:spPr>
        <p:txBody>
          <a:bodyPr/>
          <a:lstStyle/>
          <a:p>
            <a:r>
              <a:rPr lang="pl-PL" dirty="0" smtClean="0"/>
              <a:t>Przy 10 epoce:</a:t>
            </a:r>
          </a:p>
          <a:p>
            <a:r>
              <a:rPr lang="pl-PL" dirty="0" err="1" smtClean="0"/>
              <a:t>loss</a:t>
            </a:r>
            <a:r>
              <a:rPr lang="pl-PL" dirty="0"/>
              <a:t>: 0.6811 - </a:t>
            </a:r>
            <a:r>
              <a:rPr lang="pl-PL" dirty="0" err="1"/>
              <a:t>accuracy</a:t>
            </a:r>
            <a:r>
              <a:rPr lang="pl-PL" dirty="0"/>
              <a:t>: 0.5859</a:t>
            </a:r>
          </a:p>
          <a:p>
            <a:endParaRPr lang="pl-PL" dirty="0"/>
          </a:p>
        </p:txBody>
      </p:sp>
      <p:sp>
        <p:nvSpPr>
          <p:cNvPr id="10" name="Podtytuł 9">
            <a:extLst>
              <a:ext uri="{FF2B5EF4-FFF2-40B4-BE49-F238E27FC236}">
                <a16:creationId xmlns:a16="http://schemas.microsoft.com/office/drawing/2014/main" id="{6A25996C-FCDA-8F87-F25F-DA5CE5719B8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93432" y="2275803"/>
            <a:ext cx="4815818" cy="879835"/>
          </a:xfrm>
        </p:spPr>
        <p:txBody>
          <a:bodyPr/>
          <a:lstStyle/>
          <a:p>
            <a:r>
              <a:rPr lang="pl-PL" dirty="0" smtClean="0"/>
              <a:t>Przy 1 epoce:</a:t>
            </a:r>
          </a:p>
          <a:p>
            <a:r>
              <a:rPr lang="pl-PL" dirty="0" err="1"/>
              <a:t>loss</a:t>
            </a:r>
            <a:r>
              <a:rPr lang="pl-PL" dirty="0"/>
              <a:t>: 3.8689 - </a:t>
            </a:r>
            <a:r>
              <a:rPr lang="pl-PL" dirty="0" err="1"/>
              <a:t>accuracy</a:t>
            </a:r>
            <a:r>
              <a:rPr lang="pl-PL" dirty="0"/>
              <a:t>: 0.5245</a:t>
            </a:r>
            <a:endParaRPr lang="pl-PL" dirty="0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9F8C757A-3BC7-153D-2E1F-BC7FB16D5D3F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l-PL" dirty="0" smtClean="0"/>
              <a:t>Porównanie </a:t>
            </a:r>
            <a:r>
              <a:rPr lang="pl-PL" dirty="0"/>
              <a:t>z RESNET</a:t>
            </a:r>
          </a:p>
        </p:txBody>
      </p:sp>
    </p:spTree>
    <p:extLst>
      <p:ext uri="{BB962C8B-B14F-4D97-AF65-F5344CB8AC3E}">
        <p14:creationId xmlns:p14="http://schemas.microsoft.com/office/powerpoint/2010/main" val="38833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382065" y="-126399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-31485" y="4146007"/>
            <a:ext cx="1222697" cy="105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63451" y="250911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3184762" y="2109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/>
              <a:t>WNIOSKI I PODSUMOWANIE</a:t>
            </a:r>
            <a:endParaRPr sz="4000" dirty="0"/>
          </a:p>
        </p:txBody>
      </p: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323;p39"/>
          <p:cNvSpPr/>
          <p:nvPr/>
        </p:nvSpPr>
        <p:spPr>
          <a:xfrm rot="5400000">
            <a:off x="1504751" y="171865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324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25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327;p39"/>
          <p:cNvSpPr txBox="1">
            <a:spLocks/>
          </p:cNvSpPr>
          <p:nvPr/>
        </p:nvSpPr>
        <p:spPr>
          <a:xfrm>
            <a:off x="963836" y="3524009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l-PL" sz="1400" dirty="0" smtClean="0"/>
              <a:t>Wszystkie przyjęte założenia zostały spełnione</a:t>
            </a:r>
            <a:endParaRPr lang="pl-PL" sz="1400" dirty="0"/>
          </a:p>
        </p:txBody>
      </p:sp>
      <p:sp>
        <p:nvSpPr>
          <p:cNvPr id="21" name="Google Shape;1328;p39"/>
          <p:cNvSpPr txBox="1">
            <a:spLocks/>
          </p:cNvSpPr>
          <p:nvPr/>
        </p:nvSpPr>
        <p:spPr>
          <a:xfrm>
            <a:off x="3523657" y="3530619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Nauczyliśmy się nowych rzeczy</a:t>
            </a:r>
            <a:endParaRPr lang="pl-PL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329;p39"/>
          <p:cNvSpPr txBox="1">
            <a:spLocks/>
          </p:cNvSpPr>
          <p:nvPr/>
        </p:nvSpPr>
        <p:spPr>
          <a:xfrm>
            <a:off x="5899739" y="3517788"/>
            <a:ext cx="2442326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Program można wykorzystać do stworzenia aplikacji</a:t>
            </a:r>
            <a:endParaRPr lang="pl-PL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3" name="Google Shape;1330;p39"/>
          <p:cNvSpPr txBox="1">
            <a:spLocks/>
          </p:cNvSpPr>
          <p:nvPr/>
        </p:nvSpPr>
        <p:spPr>
          <a:xfrm>
            <a:off x="638822" y="2929901"/>
            <a:ext cx="2745228" cy="454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16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SPEŁNIONO ZAŁOŻENIA</a:t>
            </a:r>
            <a:endParaRPr lang="pl-PL" sz="1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" name="Google Shape;1331;p39"/>
          <p:cNvSpPr txBox="1">
            <a:spLocks/>
          </p:cNvSpPr>
          <p:nvPr/>
        </p:nvSpPr>
        <p:spPr>
          <a:xfrm>
            <a:off x="3523657" y="3073419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1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ROZWÓJ PODCZAS TWORZENIA</a:t>
            </a:r>
            <a:endParaRPr lang="pl-PL" sz="1600" dirty="0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</p:txBody>
      </p:sp>
      <p:sp>
        <p:nvSpPr>
          <p:cNvPr id="25" name="Google Shape;1332;p39"/>
          <p:cNvSpPr txBox="1">
            <a:spLocks/>
          </p:cNvSpPr>
          <p:nvPr/>
        </p:nvSpPr>
        <p:spPr>
          <a:xfrm>
            <a:off x="6083478" y="2927276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sz="1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DALSZE MOŻLIWOŚCI</a:t>
            </a:r>
            <a:endParaRPr lang="pl-PL" sz="1600" dirty="0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</p:txBody>
      </p:sp>
      <p:grpSp>
        <p:nvGrpSpPr>
          <p:cNvPr id="26" name="Google Shape;1333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27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349;p39"/>
          <p:cNvGrpSpPr/>
          <p:nvPr/>
        </p:nvGrpSpPr>
        <p:grpSpPr>
          <a:xfrm>
            <a:off x="4260411" y="1780270"/>
            <a:ext cx="590713" cy="601957"/>
            <a:chOff x="1230449" y="2288393"/>
            <a:chExt cx="590713" cy="601957"/>
          </a:xfrm>
        </p:grpSpPr>
        <p:sp>
          <p:nvSpPr>
            <p:cNvPr id="43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65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Obraz 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862841" y="1811177"/>
            <a:ext cx="658442" cy="584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63"/>
          <p:cNvSpPr/>
          <p:nvPr/>
        </p:nvSpPr>
        <p:spPr>
          <a:xfrm rot="5400000">
            <a:off x="4264049" y="30201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266" name="Google Shape;2266;p63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DO YOU HAVE ANY QUESTIONS</a:t>
            </a:r>
            <a:r>
              <a:rPr lang="en" b="1" dirty="0" smtClean="0">
                <a:solidFill>
                  <a:schemeClr val="dk2"/>
                </a:solidFill>
              </a:rPr>
              <a:t>?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2267" name="Google Shape;2267;p63"/>
          <p:cNvSpPr txBox="1"/>
          <p:nvPr/>
        </p:nvSpPr>
        <p:spPr>
          <a:xfrm>
            <a:off x="2496150" y="423097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68" name="Google Shape;2268;p63"/>
          <p:cNvGrpSpPr/>
          <p:nvPr/>
        </p:nvGrpSpPr>
        <p:grpSpPr>
          <a:xfrm>
            <a:off x="4398878" y="3114313"/>
            <a:ext cx="346056" cy="345674"/>
            <a:chOff x="3303268" y="3817349"/>
            <a:chExt cx="346056" cy="345674"/>
          </a:xfrm>
        </p:grpSpPr>
        <p:sp>
          <p:nvSpPr>
            <p:cNvPr id="2269" name="Google Shape;2269;p6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3" name="Google Shape;2273;p63"/>
          <p:cNvSpPr/>
          <p:nvPr/>
        </p:nvSpPr>
        <p:spPr>
          <a:xfrm rot="5400000">
            <a:off x="3636612" y="30201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63"/>
          <p:cNvSpPr/>
          <p:nvPr/>
        </p:nvSpPr>
        <p:spPr>
          <a:xfrm>
            <a:off x="3771720" y="3114122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63"/>
          <p:cNvSpPr/>
          <p:nvPr/>
        </p:nvSpPr>
        <p:spPr>
          <a:xfrm rot="5400000">
            <a:off x="4891487" y="30201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6" name="Google Shape;2276;p63"/>
          <p:cNvGrpSpPr/>
          <p:nvPr/>
        </p:nvGrpSpPr>
        <p:grpSpPr>
          <a:xfrm>
            <a:off x="5026419" y="3114313"/>
            <a:ext cx="346056" cy="345674"/>
            <a:chOff x="3752358" y="3817349"/>
            <a:chExt cx="346056" cy="345674"/>
          </a:xfrm>
        </p:grpSpPr>
        <p:sp>
          <p:nvSpPr>
            <p:cNvPr id="2277" name="Google Shape;2277;p6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SPIS TREŚCI</a:t>
            </a:r>
            <a:endParaRPr dirty="0"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Krótko co założyliśmy na wstępie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CELE PROJEKTU I ZAŁOŻENIA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Przedstawienie teoretyczne problemu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WSTĘP TEORETYCZNY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Wszystkie wykorzystane narzędzia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SPECYFIKACJA WEWNĘTRZNA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Co nam wyszło</a:t>
            </a:r>
            <a:endParaRPr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DZIAŁANIE I WYNIKI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6"/>
          </p:nvPr>
        </p:nvSpPr>
        <p:spPr>
          <a:xfrm>
            <a:off x="5784712" y="4053290"/>
            <a:ext cx="263928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Czego nauczyliśmy się podczas projektu</a:t>
            </a: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0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WNIOSKI I PODSUMOWANIE</a:t>
            </a:r>
            <a:endParaRPr dirty="0"/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CEL PROJEKTU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Celem projektu było stworzenie własnej sieci od podstaw która będzie rozpoznawać zmiany skórne łagodne i złośliwe.</a:t>
            </a:r>
            <a:endParaRPr dirty="0"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ZAŁOŻENIA</a:t>
            </a: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Sieć umożliwiałaby wczytanie danych w postaci obrazków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Nauczenie sieci rozpoznawania zmian skórnych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442326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Sieć przedstawiałaby wyniki nauki w formie wykresu oraz podawałby jej  dokładność 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579863" y="2726175"/>
            <a:ext cx="264946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DANE WSTĘPNE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TRENING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WYNIKI</a:t>
            </a:r>
            <a:endParaRPr dirty="0"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4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043689" y="3946314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163828" y="473533"/>
            <a:ext cx="562377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/>
              <a:t>Trochę teorii</a:t>
            </a:r>
            <a:endParaRPr sz="4800"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879100" y="-26930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D0664C9B-A986-17C6-DF86-289645079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1" y="1733158"/>
            <a:ext cx="5067601" cy="2757879"/>
          </a:xfrm>
          <a:prstGeom prst="rect">
            <a:avLst/>
          </a:prstGeom>
        </p:spPr>
      </p:pic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4560073" y="4064131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8">
            <a:alphaModFix/>
          </a:blip>
          <a:srcRect l="15236" r="10474"/>
          <a:stretch/>
        </p:blipFill>
        <p:spPr>
          <a:xfrm rot="1220421">
            <a:off x="4699594" y="700004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-164032" y="3988535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41"/>
          <p:cNvSpPr txBox="1">
            <a:spLocks noGrp="1"/>
          </p:cNvSpPr>
          <p:nvPr>
            <p:ph type="title"/>
          </p:nvPr>
        </p:nvSpPr>
        <p:spPr>
          <a:xfrm>
            <a:off x="1887761" y="-74625"/>
            <a:ext cx="7985873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dirty="0"/>
              <a:t>RÓŻNICE  W ZMIANACH SKÓRNYCH</a:t>
            </a:r>
            <a:endParaRPr sz="6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3B45E7F-8710-BBC8-843C-FC924F7DFC00}"/>
              </a:ext>
            </a:extLst>
          </p:cNvPr>
          <p:cNvSpPr txBox="1"/>
          <p:nvPr/>
        </p:nvSpPr>
        <p:spPr>
          <a:xfrm>
            <a:off x="4888167" y="2163712"/>
            <a:ext cx="2676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-Kształt </a:t>
            </a:r>
            <a:r>
              <a:rPr lang="pl-PL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znamion</a:t>
            </a:r>
          </a:p>
          <a:p>
            <a:r>
              <a:rPr lang="pl-PL" sz="1800" dirty="0">
                <a:solidFill>
                  <a:schemeClr val="tx1"/>
                </a:solidFill>
                <a:latin typeface="Arial" panose="020B0604020202020204" pitchFamily="34" charset="0"/>
              </a:rPr>
              <a:t>-Krawędzie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-</a:t>
            </a:r>
            <a:r>
              <a:rPr lang="pl-PL" sz="1800" dirty="0">
                <a:solidFill>
                  <a:schemeClr val="tx1"/>
                </a:solidFill>
              </a:rPr>
              <a:t>K</a:t>
            </a:r>
            <a:r>
              <a:rPr lang="pl-PL" sz="1800" dirty="0" smtClean="0">
                <a:solidFill>
                  <a:schemeClr val="tx1"/>
                </a:solidFill>
              </a:rPr>
              <a:t>olor</a:t>
            </a:r>
            <a:endParaRPr lang="pl-PL" sz="1800" dirty="0">
              <a:solidFill>
                <a:schemeClr val="tx1"/>
              </a:solidFill>
            </a:endParaRPr>
          </a:p>
          <a:p>
            <a:r>
              <a:rPr lang="pl-PL" sz="1800" dirty="0" smtClean="0">
                <a:solidFill>
                  <a:schemeClr val="tx1"/>
                </a:solidFill>
              </a:rPr>
              <a:t>-Szybkość </a:t>
            </a:r>
            <a:r>
              <a:rPr lang="pl-PL" sz="1800" dirty="0">
                <a:solidFill>
                  <a:schemeClr val="tx1"/>
                </a:solidFill>
              </a:rPr>
              <a:t>rozrostu komórek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3" name="Obraz 2" descr="Łagodne i złośliwe zmiany skórne | Kliniki.pl">
            <a:extLst>
              <a:ext uri="{FF2B5EF4-FFF2-40B4-BE49-F238E27FC236}">
                <a16:creationId xmlns:a16="http://schemas.microsoft.com/office/drawing/2014/main" id="{637FDFEE-33E1-DDDE-B656-2D7D014526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7" y="2122365"/>
            <a:ext cx="2045546" cy="122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 descr="Objawy czerniaka złośliwego">
            <a:extLst>
              <a:ext uri="{FF2B5EF4-FFF2-40B4-BE49-F238E27FC236}">
                <a16:creationId xmlns:a16="http://schemas.microsoft.com/office/drawing/2014/main" id="{E48F6812-A455-5322-9FB2-539A1F65BF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83" y="2106021"/>
            <a:ext cx="1512988" cy="12573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18E7EB8-A22C-0539-9C5D-59498142E1EA}"/>
              </a:ext>
            </a:extLst>
          </p:cNvPr>
          <p:cNvSpPr txBox="1"/>
          <p:nvPr/>
        </p:nvSpPr>
        <p:spPr>
          <a:xfrm>
            <a:off x="309159" y="3464622"/>
            <a:ext cx="3902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tx1"/>
                </a:solidFill>
              </a:rPr>
              <a:t>Zmiana łagodna                             Zmiana złośliwa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42"/>
          <p:cNvSpPr txBox="1">
            <a:spLocks noGrp="1"/>
          </p:cNvSpPr>
          <p:nvPr>
            <p:ph type="title"/>
          </p:nvPr>
        </p:nvSpPr>
        <p:spPr>
          <a:xfrm>
            <a:off x="-141942" y="324420"/>
            <a:ext cx="6021658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SPECYFIKACJA WEWNĘTRZNA</a:t>
            </a:r>
            <a:endParaRPr dirty="0"/>
          </a:p>
        </p:txBody>
      </p:sp>
      <p:sp>
        <p:nvSpPr>
          <p:cNvPr id="1425" name="Google Shape;1425;p42"/>
          <p:cNvSpPr txBox="1">
            <a:spLocks noGrp="1"/>
          </p:cNvSpPr>
          <p:nvPr>
            <p:ph type="subTitle" idx="1"/>
          </p:nvPr>
        </p:nvSpPr>
        <p:spPr>
          <a:xfrm>
            <a:off x="3289925" y="3314809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indent="-457200" algn="l">
              <a:buFontTx/>
              <a:buChar char="-"/>
            </a:pPr>
            <a:r>
              <a:rPr lang="pl-PL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Narzędzie programistyczne: </a:t>
            </a:r>
            <a:r>
              <a:rPr lang="pl-PL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Pycharm</a:t>
            </a:r>
            <a:r>
              <a:rPr lang="pl-PL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2022.2.3. </a:t>
            </a:r>
          </a:p>
          <a:p>
            <a:pPr indent="-457200" algn="l">
              <a:buFontTx/>
              <a:buChar char="-"/>
            </a:pPr>
            <a:r>
              <a:rPr lang="pl-PL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Język programowania: </a:t>
            </a:r>
            <a:r>
              <a:rPr lang="pl-PL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  <a:r>
              <a:rPr lang="pl-PL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3.10</a:t>
            </a:r>
          </a:p>
          <a:p>
            <a:pPr indent="-457200" algn="l">
              <a:buFontTx/>
              <a:buChar char="-"/>
            </a:pP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Biblioteka uczenia maszynowego: </a:t>
            </a:r>
            <a:r>
              <a:rPr lang="pl-PL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Tensorflow</a:t>
            </a: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v2.8.2</a:t>
            </a:r>
          </a:p>
          <a:p>
            <a:pPr lvl="0" indent="-457200" algn="l">
              <a:buFontTx/>
              <a:buChar char="-"/>
            </a:pP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Biblioteka sieci neuronowych: </a:t>
            </a:r>
            <a:r>
              <a:rPr lang="pl-PL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Keras</a:t>
            </a: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v2.8.0</a:t>
            </a:r>
          </a:p>
          <a:p>
            <a:pPr lvl="0" indent="-457200" algn="l">
              <a:buFontTx/>
              <a:buChar char="-"/>
            </a:pP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Biblioteka wizualizacji danych: </a:t>
            </a:r>
            <a:r>
              <a:rPr lang="pl-PL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Seaborn</a:t>
            </a: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v0.11.2</a:t>
            </a:r>
          </a:p>
          <a:p>
            <a:pPr lvl="0" indent="-457200" algn="l">
              <a:buFontTx/>
              <a:buChar char="-"/>
            </a:pP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Biblioteka analityczna danych: </a:t>
            </a:r>
            <a:r>
              <a:rPr lang="pl-PL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Pandas</a:t>
            </a: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v1.4.4</a:t>
            </a:r>
          </a:p>
          <a:p>
            <a:pPr lvl="0" indent="-457200" algn="l">
              <a:buFontTx/>
              <a:buChar char="-"/>
            </a:pP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Biblioteka numeryczna: </a:t>
            </a:r>
            <a:r>
              <a:rPr lang="pl-PL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Numpy</a:t>
            </a: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v1.23.1</a:t>
            </a:r>
          </a:p>
          <a:p>
            <a:pPr lvl="0" indent="-457200" algn="l">
              <a:buFontTx/>
              <a:buChar char="-"/>
            </a:pPr>
            <a:r>
              <a:rPr lang="pl-PL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Narzędzie użyte dla punktu odniesienia dla naszej sieci neuronowej: 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pl-PL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pl-PL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1426" name="Google Shape;1426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8" name="Google Shape;1428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9" name="Google Shape;142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42"/>
          <p:cNvGrpSpPr/>
          <p:nvPr/>
        </p:nvGrpSpPr>
        <p:grpSpPr>
          <a:xfrm>
            <a:off x="1000512" y="779520"/>
            <a:ext cx="76825" cy="76800"/>
            <a:chOff x="3104875" y="1099400"/>
            <a:chExt cx="76825" cy="76800"/>
          </a:xfrm>
        </p:grpSpPr>
        <p:sp>
          <p:nvSpPr>
            <p:cNvPr id="1432" name="Google Shape;1432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4" name="Google Shape;1434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5" name="Google Shape;1435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6" name="Google Shape;143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438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39" name="Google Shape;143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BAZA DANYCH</a:t>
            </a:r>
            <a:endParaRPr dirty="0"/>
          </a:p>
        </p:txBody>
      </p:sp>
      <p:graphicFrame>
        <p:nvGraphicFramePr>
          <p:cNvPr id="1965" name="Google Shape;1965;p57"/>
          <p:cNvGraphicFramePr/>
          <p:nvPr>
            <p:extLst>
              <p:ext uri="{D42A27DB-BD31-4B8C-83A1-F6EECF244321}">
                <p14:modId xmlns:p14="http://schemas.microsoft.com/office/powerpoint/2010/main" val="2469745830"/>
              </p:ext>
            </p:extLst>
          </p:nvPr>
        </p:nvGraphicFramePr>
        <p:xfrm>
          <a:off x="713225" y="1341264"/>
          <a:ext cx="7478250" cy="2758330"/>
        </p:xfrm>
        <a:graphic>
          <a:graphicData uri="http://schemas.openxmlformats.org/drawingml/2006/table">
            <a:tbl>
              <a:tblPr>
                <a:noFill/>
                <a:tableStyleId>{4DDCB424-B9B2-4A52-8E75-5D4A949FC9D0}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ZBIÓR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ILOŚĆ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FUNKCJA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Treningowy 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-zmiany łagodne: 1440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-zmiany złośliwe: 1997 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Nauka sieci 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Testowy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-zmiany łagodne: 360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-zmiany złośliwe: 300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Przetestowanie sieci pod względem nauczenia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Walidacyjny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-zmiany łagodne: 1440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pl-PL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-zmiany złośliwe: 1997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b="0" dirty="0">
                          <a:solidFill>
                            <a:schemeClr val="tx1"/>
                          </a:solidFill>
                          <a:latin typeface="Montserrat" panose="00000500000000000000" pitchFamily="2" charset="-18"/>
                        </a:rPr>
                        <a:t>Testowanie wyników podczas doboru modelu na etapie rozwoju algorytmu.</a:t>
                      </a:r>
                      <a:endParaRPr b="0" dirty="0">
                        <a:solidFill>
                          <a:schemeClr val="tx1"/>
                        </a:solidFill>
                        <a:latin typeface="Montserrat" panose="00000500000000000000" pitchFamily="2" charset="-18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2352386" y="3902150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158202-32E6-E998-40DE-D1F73F37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63" y="234212"/>
            <a:ext cx="6515388" cy="531900"/>
          </a:xfrm>
        </p:spPr>
        <p:txBody>
          <a:bodyPr/>
          <a:lstStyle/>
          <a:p>
            <a:r>
              <a:rPr lang="pl-PL" dirty="0"/>
              <a:t>ARCHITEKTURA SIECI CNN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B2B7E88-0548-924A-7850-FF121889A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590" y="1039756"/>
            <a:ext cx="5006700" cy="2450100"/>
          </a:xfrm>
        </p:spPr>
        <p:txBody>
          <a:bodyPr/>
          <a:lstStyle/>
          <a:p>
            <a:pPr algn="l"/>
            <a:r>
              <a:rPr lang="pl-P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-Warstwa wejściowa</a:t>
            </a:r>
          </a:p>
          <a:p>
            <a:pPr algn="l"/>
            <a:r>
              <a:rPr lang="pl-P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-Warstwy </a:t>
            </a:r>
            <a:r>
              <a:rPr lang="pl-PL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konwolucyjne</a:t>
            </a:r>
            <a:endParaRPr lang="pl-PL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pl-P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-Warstwy próbkujące </a:t>
            </a:r>
          </a:p>
          <a:p>
            <a:pPr algn="l"/>
            <a:r>
              <a:rPr lang="pl-P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-Warstwy pełnej sieci </a:t>
            </a:r>
            <a:endParaRPr lang="pl-PL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pl-P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-Warstwa wyjściowa </a:t>
            </a:r>
          </a:p>
          <a:p>
            <a:pPr algn="l"/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1380AB6-6AEF-A617-D6ED-A092721C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406" y="1304352"/>
            <a:ext cx="2197768" cy="2248879"/>
          </a:xfrm>
          <a:prstGeom prst="rect">
            <a:avLst/>
          </a:prstGeom>
        </p:spPr>
      </p:pic>
      <p:pic>
        <p:nvPicPr>
          <p:cNvPr id="8" name="Google Shape;1976;p57">
            <a:extLst>
              <a:ext uri="{FF2B5EF4-FFF2-40B4-BE49-F238E27FC236}">
                <a16:creationId xmlns:a16="http://schemas.microsoft.com/office/drawing/2014/main" id="{B323C0B6-672B-5CB3-2FB8-707135BA95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-56278" y="2555298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23;p50">
            <a:extLst>
              <a:ext uri="{FF2B5EF4-FFF2-40B4-BE49-F238E27FC236}">
                <a16:creationId xmlns:a16="http://schemas.microsoft.com/office/drawing/2014/main" id="{3F6EE1F3-EBFD-9749-8334-C67B3083B7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3282827">
            <a:off x="205236" y="727120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26;p42">
            <a:extLst>
              <a:ext uri="{FF2B5EF4-FFF2-40B4-BE49-F238E27FC236}">
                <a16:creationId xmlns:a16="http://schemas.microsoft.com/office/drawing/2014/main" id="{E319D590-A968-F98B-8B82-DBE97DE6B1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159667" y="2936911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27;p42">
            <a:extLst>
              <a:ext uri="{FF2B5EF4-FFF2-40B4-BE49-F238E27FC236}">
                <a16:creationId xmlns:a16="http://schemas.microsoft.com/office/drawing/2014/main" id="{DA1C6257-CD26-4161-4DC6-403D4511362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-1358193">
            <a:off x="7729161" y="1093233"/>
            <a:ext cx="1229278" cy="1210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423</Words>
  <Application>Microsoft Office PowerPoint</Application>
  <PresentationFormat>Pokaz na ekranie (16:9)</PresentationFormat>
  <Paragraphs>136</Paragraphs>
  <Slides>18</Slides>
  <Notes>12</Notes>
  <HiddenSlides>1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7" baseType="lpstr">
      <vt:lpstr>Arial</vt:lpstr>
      <vt:lpstr>Times New Roman</vt:lpstr>
      <vt:lpstr>Anaheim</vt:lpstr>
      <vt:lpstr>Nunito Light</vt:lpstr>
      <vt:lpstr>Montserrat Black</vt:lpstr>
      <vt:lpstr>Montserrat</vt:lpstr>
      <vt:lpstr>PT Sans</vt:lpstr>
      <vt:lpstr>Bebas Neue</vt:lpstr>
      <vt:lpstr>Artificial Intelligence (AI) Technology Consulting by Slidesgo</vt:lpstr>
      <vt:lpstr>PROJEKT  Wykrywanie zmian skórnych łagodnych i złośliwych przy pomocy sieci CNN</vt:lpstr>
      <vt:lpstr>SPIS TREŚCI</vt:lpstr>
      <vt:lpstr>CEL PROJEKTU</vt:lpstr>
      <vt:lpstr>ZAŁOŻENIA</vt:lpstr>
      <vt:lpstr>Trochę teorii</vt:lpstr>
      <vt:lpstr>RÓŻNICE  W ZMIANACH SKÓRNYCH</vt:lpstr>
      <vt:lpstr>SPECYFIKACJA WEWNĘTRZNA</vt:lpstr>
      <vt:lpstr>BAZA DANYCH</vt:lpstr>
      <vt:lpstr>ARCHITEKTURA SIECI CNN</vt:lpstr>
      <vt:lpstr>SCHEMAT BLOKOWY ALGORYTMU</vt:lpstr>
      <vt:lpstr>WYNIKI</vt:lpstr>
      <vt:lpstr>WYNIKI</vt:lpstr>
      <vt:lpstr>82%</vt:lpstr>
      <vt:lpstr>WYNIKI DLA 50 EPOK</vt:lpstr>
      <vt:lpstr>WYNIKI 10 EPOK VS 50 EPOK</vt:lpstr>
      <vt:lpstr>Porównanie z RESNET</vt:lpstr>
      <vt:lpstr>WNIOSKI I PODSUMOWANIE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 Wykrywanie zmian skórnych łagodnych i złośliwych przy pomocy sieci CNN</dc:title>
  <cp:lastModifiedBy>Kaja K</cp:lastModifiedBy>
  <cp:revision>163</cp:revision>
  <dcterms:modified xsi:type="dcterms:W3CDTF">2023-02-01T15:09:52Z</dcterms:modified>
</cp:coreProperties>
</file>